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0" r:id="rId2"/>
    <p:sldMasterId id="2147484072" r:id="rId3"/>
    <p:sldMasterId id="2147484075" r:id="rId4"/>
    <p:sldMasterId id="2147484080" r:id="rId5"/>
    <p:sldMasterId id="2147484085" r:id="rId6"/>
    <p:sldMasterId id="2147484097" r:id="rId7"/>
    <p:sldMasterId id="2147484102" r:id="rId8"/>
  </p:sldMasterIdLst>
  <p:notesMasterIdLst>
    <p:notesMasterId r:id="rId30"/>
  </p:notesMasterIdLst>
  <p:handoutMasterIdLst>
    <p:handoutMasterId r:id="rId31"/>
  </p:handoutMasterIdLst>
  <p:sldIdLst>
    <p:sldId id="601" r:id="rId9"/>
    <p:sldId id="627" r:id="rId10"/>
    <p:sldId id="602" r:id="rId11"/>
    <p:sldId id="603" r:id="rId12"/>
    <p:sldId id="604" r:id="rId13"/>
    <p:sldId id="613" r:id="rId14"/>
    <p:sldId id="612" r:id="rId15"/>
    <p:sldId id="607" r:id="rId16"/>
    <p:sldId id="608" r:id="rId17"/>
    <p:sldId id="606" r:id="rId18"/>
    <p:sldId id="615" r:id="rId19"/>
    <p:sldId id="616" r:id="rId20"/>
    <p:sldId id="617" r:id="rId21"/>
    <p:sldId id="618" r:id="rId22"/>
    <p:sldId id="620" r:id="rId23"/>
    <p:sldId id="625" r:id="rId24"/>
    <p:sldId id="624" r:id="rId25"/>
    <p:sldId id="621" r:id="rId26"/>
    <p:sldId id="623" r:id="rId27"/>
    <p:sldId id="626" r:id="rId28"/>
    <p:sldId id="628" r:id="rId29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40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5560" autoAdjust="0"/>
  </p:normalViewPr>
  <p:slideViewPr>
    <p:cSldViewPr>
      <p:cViewPr varScale="1">
        <p:scale>
          <a:sx n="70" d="100"/>
          <a:sy n="70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96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E8C2E-5DE7-4B1A-ACB1-F58FA4FC22B4}" type="datetimeFigureOut">
              <a:rPr lang="es-ES" smtClean="0"/>
              <a:t>22/09/2017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6B95-D409-49C2-84D0-841DB55161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289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7A9C947-F964-44F2-9980-4524F3B7F045}" type="datetimeFigureOut">
              <a:rPr lang="fr-FR"/>
              <a:pPr>
                <a:defRPr/>
              </a:pPr>
              <a:t>22/09/2017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3C91F93-621F-434C-A990-CE59107AA553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485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Incluir</a:t>
            </a:r>
            <a:r>
              <a:rPr lang="en-US" dirty="0"/>
              <a:t> la </a:t>
            </a:r>
            <a:r>
              <a:rPr lang="en-US" dirty="0" err="1"/>
              <a:t>animación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fases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1F93-621F-434C-A990-CE59107AA55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0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Incluir</a:t>
            </a:r>
            <a:r>
              <a:rPr lang="en-US" dirty="0"/>
              <a:t> la </a:t>
            </a:r>
            <a:r>
              <a:rPr lang="en-US" dirty="0" err="1"/>
              <a:t>animación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fases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1F93-621F-434C-A990-CE59107AA553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0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Incluir</a:t>
            </a:r>
            <a:r>
              <a:rPr lang="en-US" dirty="0"/>
              <a:t> la </a:t>
            </a:r>
            <a:r>
              <a:rPr lang="en-US" dirty="0" err="1"/>
              <a:t>animación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fases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1F93-621F-434C-A990-CE59107AA553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0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Incluir</a:t>
            </a:r>
            <a:r>
              <a:rPr lang="en-US" dirty="0"/>
              <a:t> la </a:t>
            </a:r>
            <a:r>
              <a:rPr lang="en-US" dirty="0" err="1"/>
              <a:t>animación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fases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1F93-621F-434C-A990-CE59107AA55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0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Incluir</a:t>
            </a:r>
            <a:r>
              <a:rPr lang="en-US" dirty="0"/>
              <a:t> la </a:t>
            </a:r>
            <a:r>
              <a:rPr lang="en-US" dirty="0" err="1"/>
              <a:t>animación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fases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1F93-621F-434C-A990-CE59107AA553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0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Incluir</a:t>
            </a:r>
            <a:r>
              <a:rPr lang="en-US" dirty="0"/>
              <a:t> la </a:t>
            </a:r>
            <a:r>
              <a:rPr lang="en-US" dirty="0" err="1"/>
              <a:t>animación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fases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1F93-621F-434C-A990-CE59107AA553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0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Incluir</a:t>
            </a:r>
            <a:r>
              <a:rPr lang="en-US" dirty="0"/>
              <a:t> la </a:t>
            </a:r>
            <a:r>
              <a:rPr lang="en-US" dirty="0" err="1"/>
              <a:t>animación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fases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1F93-621F-434C-A990-CE59107AA553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0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Incluir</a:t>
            </a:r>
            <a:r>
              <a:rPr lang="en-US" dirty="0"/>
              <a:t> la </a:t>
            </a:r>
            <a:r>
              <a:rPr lang="en-US" dirty="0" err="1"/>
              <a:t>animación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fases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1F93-621F-434C-A990-CE59107AA553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0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Incluir</a:t>
            </a:r>
            <a:r>
              <a:rPr lang="en-US" dirty="0"/>
              <a:t> la </a:t>
            </a:r>
            <a:r>
              <a:rPr lang="en-US" dirty="0" err="1"/>
              <a:t>animación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fases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1F93-621F-434C-A990-CE59107AA553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0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Incluir</a:t>
            </a:r>
            <a:r>
              <a:rPr lang="en-US" dirty="0"/>
              <a:t> la </a:t>
            </a:r>
            <a:r>
              <a:rPr lang="en-US" dirty="0" err="1"/>
              <a:t>animación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fases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1F93-621F-434C-A990-CE59107AA553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0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Incluir</a:t>
            </a:r>
            <a:r>
              <a:rPr lang="en-US" dirty="0"/>
              <a:t> la </a:t>
            </a:r>
            <a:r>
              <a:rPr lang="en-US" dirty="0" err="1"/>
              <a:t>animación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fases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1F93-621F-434C-A990-CE59107AA553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0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Incluir</a:t>
            </a:r>
            <a:r>
              <a:rPr lang="en-US" dirty="0"/>
              <a:t> la </a:t>
            </a:r>
            <a:r>
              <a:rPr lang="en-US" dirty="0" err="1"/>
              <a:t>animación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fases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1F93-621F-434C-A990-CE59107AA553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0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Incluir</a:t>
            </a:r>
            <a:r>
              <a:rPr lang="en-US" dirty="0"/>
              <a:t> la </a:t>
            </a:r>
            <a:r>
              <a:rPr lang="en-US" dirty="0" err="1"/>
              <a:t>animación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fases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1F93-621F-434C-A990-CE59107AA553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0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Incluir</a:t>
            </a:r>
            <a:r>
              <a:rPr lang="en-US" dirty="0"/>
              <a:t> la </a:t>
            </a:r>
            <a:r>
              <a:rPr lang="en-US" dirty="0" err="1"/>
              <a:t>animación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fases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1F93-621F-434C-A990-CE59107AA553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0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Incluir</a:t>
            </a:r>
            <a:r>
              <a:rPr lang="en-US" dirty="0"/>
              <a:t> la </a:t>
            </a:r>
            <a:r>
              <a:rPr lang="en-US" dirty="0" err="1"/>
              <a:t>animación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fases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1F93-621F-434C-A990-CE59107AA55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Incluir</a:t>
            </a:r>
            <a:r>
              <a:rPr lang="en-US" dirty="0"/>
              <a:t> la </a:t>
            </a:r>
            <a:r>
              <a:rPr lang="en-US" dirty="0" err="1"/>
              <a:t>animación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fases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1F93-621F-434C-A990-CE59107AA553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0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Incluir</a:t>
            </a:r>
            <a:r>
              <a:rPr lang="en-US" dirty="0"/>
              <a:t> la </a:t>
            </a:r>
            <a:r>
              <a:rPr lang="en-US" dirty="0" err="1"/>
              <a:t>animación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fases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1F93-621F-434C-A990-CE59107AA55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0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Incluir</a:t>
            </a:r>
            <a:r>
              <a:rPr lang="en-US" dirty="0"/>
              <a:t> la </a:t>
            </a:r>
            <a:r>
              <a:rPr lang="en-US" dirty="0" err="1"/>
              <a:t>animación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fases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1F93-621F-434C-A990-CE59107AA553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0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Incluir</a:t>
            </a:r>
            <a:r>
              <a:rPr lang="en-US" dirty="0"/>
              <a:t> la </a:t>
            </a:r>
            <a:r>
              <a:rPr lang="en-US" dirty="0" err="1"/>
              <a:t>animación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fases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1F93-621F-434C-A990-CE59107AA55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0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Incluir</a:t>
            </a:r>
            <a:r>
              <a:rPr lang="en-US" dirty="0"/>
              <a:t> la </a:t>
            </a:r>
            <a:r>
              <a:rPr lang="en-US" dirty="0" err="1"/>
              <a:t>animación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fases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1F93-621F-434C-A990-CE59107AA55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0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Incluir</a:t>
            </a:r>
            <a:r>
              <a:rPr lang="en-US" dirty="0"/>
              <a:t> la </a:t>
            </a:r>
            <a:r>
              <a:rPr lang="en-US" dirty="0" err="1"/>
              <a:t>animación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dos </a:t>
            </a:r>
            <a:r>
              <a:rPr lang="en-US" dirty="0" err="1"/>
              <a:t>fases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91F93-621F-434C-A990-CE59107AA55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55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-2844800" y="61658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15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946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16386" name="Picture 2" descr="Copernicu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541"/>
            <a:ext cx="2016224" cy="114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713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60496" y="2130425"/>
            <a:ext cx="5197704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95936" y="3886200"/>
            <a:ext cx="37764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6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" y="-3634"/>
            <a:ext cx="1332441" cy="1332441"/>
          </a:xfrm>
          <a:prstGeom prst="rect">
            <a:avLst/>
          </a:prstGeom>
        </p:spPr>
      </p:pic>
      <p:sp>
        <p:nvSpPr>
          <p:cNvPr id="9" name="Espace réservé de la date 3"/>
          <p:cNvSpPr txBox="1">
            <a:spLocks/>
          </p:cNvSpPr>
          <p:nvPr userDrawn="1"/>
        </p:nvSpPr>
        <p:spPr>
          <a:xfrm>
            <a:off x="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F376F"/>
              </a:gs>
              <a:gs pos="100000">
                <a:srgbClr val="0062AC"/>
              </a:gs>
            </a:gsLst>
            <a:lin ang="0" scaled="1"/>
            <a:tileRect/>
          </a:gradFill>
        </p:spPr>
        <p:txBody>
          <a:bodyPr tIns="0" bIns="0" anchor="ctr" anchorCtr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Salon HALIEUTIS 2017</a:t>
            </a:r>
          </a:p>
        </p:txBody>
      </p:sp>
      <p:sp>
        <p:nvSpPr>
          <p:cNvPr id="10" name="Espace réservé de la date 3"/>
          <p:cNvSpPr txBox="1">
            <a:spLocks/>
          </p:cNvSpPr>
          <p:nvPr userDrawn="1"/>
        </p:nvSpPr>
        <p:spPr>
          <a:xfrm>
            <a:off x="547200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rgbClr val="0F376F"/>
              </a:gs>
            </a:gsLst>
            <a:lin ang="0" scaled="1"/>
            <a:tileRect/>
          </a:gradFill>
        </p:spPr>
        <p:txBody>
          <a:bodyPr tIns="0" bIns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Agadir, 15-19 </a:t>
            </a:r>
            <a:r>
              <a:rPr lang="en-US" sz="1400" noProof="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February</a:t>
            </a: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2017</a:t>
            </a:r>
          </a:p>
        </p:txBody>
      </p:sp>
      <p:pic>
        <p:nvPicPr>
          <p:cNvPr id="5" name="Imagen 4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7" b="80624"/>
          <a:stretch/>
        </p:blipFill>
        <p:spPr>
          <a:xfrm flipH="1">
            <a:off x="-15200" y="-6233"/>
            <a:ext cx="1706880" cy="132880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-47636"/>
            <a:ext cx="3245296" cy="324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02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" y="-3634"/>
            <a:ext cx="1332441" cy="1332441"/>
          </a:xfrm>
          <a:prstGeom prst="rect">
            <a:avLst/>
          </a:prstGeom>
        </p:spPr>
      </p:pic>
      <p:sp>
        <p:nvSpPr>
          <p:cNvPr id="10" name="Espace réservé de la date 3"/>
          <p:cNvSpPr txBox="1">
            <a:spLocks/>
          </p:cNvSpPr>
          <p:nvPr userDrawn="1"/>
        </p:nvSpPr>
        <p:spPr>
          <a:xfrm>
            <a:off x="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F376F"/>
              </a:gs>
              <a:gs pos="100000">
                <a:srgbClr val="0062AC"/>
              </a:gs>
            </a:gsLst>
            <a:lin ang="0" scaled="1"/>
            <a:tileRect/>
          </a:gradFill>
        </p:spPr>
        <p:txBody>
          <a:bodyPr tIns="0" bIns="0" anchor="ctr" anchorCtr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IBI-ROOS</a:t>
            </a:r>
            <a:r>
              <a:rPr lang="fr-FR" sz="1400" baseline="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2017</a:t>
            </a:r>
          </a:p>
        </p:txBody>
      </p:sp>
      <p:sp>
        <p:nvSpPr>
          <p:cNvPr id="11" name="Espace réservé de la date 3"/>
          <p:cNvSpPr txBox="1">
            <a:spLocks/>
          </p:cNvSpPr>
          <p:nvPr userDrawn="1"/>
        </p:nvSpPr>
        <p:spPr>
          <a:xfrm>
            <a:off x="547200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rgbClr val="0F376F"/>
              </a:gs>
            </a:gsLst>
            <a:lin ang="0" scaled="1"/>
            <a:tileRect/>
          </a:gradFill>
        </p:spPr>
        <p:txBody>
          <a:bodyPr tIns="0" bIns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Funchal, 7-9 March 2017</a:t>
            </a:r>
          </a:p>
        </p:txBody>
      </p:sp>
    </p:spTree>
    <p:extLst>
      <p:ext uri="{BB962C8B-B14F-4D97-AF65-F5344CB8AC3E}">
        <p14:creationId xmlns:p14="http://schemas.microsoft.com/office/powerpoint/2010/main" val="70610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5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" y="-3634"/>
            <a:ext cx="1332441" cy="1332441"/>
          </a:xfrm>
          <a:prstGeom prst="rect">
            <a:avLst/>
          </a:prstGeom>
        </p:spPr>
      </p:pic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F376F"/>
              </a:gs>
              <a:gs pos="100000">
                <a:srgbClr val="0062AC"/>
              </a:gs>
            </a:gsLst>
            <a:lin ang="0" scaled="1"/>
            <a:tileRect/>
          </a:gradFill>
        </p:spPr>
        <p:txBody>
          <a:bodyPr tIns="0" bIns="0" anchor="ctr" anchorCtr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Salon HALIEUTIS 2017</a:t>
            </a:r>
          </a:p>
        </p:txBody>
      </p:sp>
      <p:sp>
        <p:nvSpPr>
          <p:cNvPr id="9" name="Espace réservé de la date 3"/>
          <p:cNvSpPr txBox="1">
            <a:spLocks/>
          </p:cNvSpPr>
          <p:nvPr userDrawn="1"/>
        </p:nvSpPr>
        <p:spPr>
          <a:xfrm>
            <a:off x="547200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rgbClr val="0F376F"/>
              </a:gs>
            </a:gsLst>
            <a:lin ang="0" scaled="1"/>
            <a:tileRect/>
          </a:gradFill>
        </p:spPr>
        <p:txBody>
          <a:bodyPr tIns="0" bIns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Agadir, 15-19 </a:t>
            </a:r>
            <a:r>
              <a:rPr lang="en-US" sz="1400" noProof="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February</a:t>
            </a: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58882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4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" y="-3634"/>
            <a:ext cx="1332441" cy="1332441"/>
          </a:xfrm>
          <a:prstGeom prst="rect">
            <a:avLst/>
          </a:prstGeom>
        </p:spPr>
      </p:pic>
      <p:sp>
        <p:nvSpPr>
          <p:cNvPr id="7" name="Espace réservé de la date 3"/>
          <p:cNvSpPr txBox="1">
            <a:spLocks/>
          </p:cNvSpPr>
          <p:nvPr userDrawn="1"/>
        </p:nvSpPr>
        <p:spPr>
          <a:xfrm>
            <a:off x="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F376F"/>
              </a:gs>
              <a:gs pos="100000">
                <a:srgbClr val="0062AC"/>
              </a:gs>
            </a:gsLst>
            <a:lin ang="0" scaled="1"/>
            <a:tileRect/>
          </a:gradFill>
        </p:spPr>
        <p:txBody>
          <a:bodyPr tIns="0" bIns="0" anchor="ctr" anchorCtr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IBI-ROOS</a:t>
            </a:r>
            <a:r>
              <a:rPr lang="fr-FR" sz="1400" baseline="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2017</a:t>
            </a: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547200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rgbClr val="0F376F"/>
              </a:gs>
            </a:gsLst>
            <a:lin ang="0" scaled="1"/>
            <a:tileRect/>
          </a:gradFill>
        </p:spPr>
        <p:txBody>
          <a:bodyPr tIns="0" bIns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Funchal, 7-9 March 2017</a:t>
            </a:r>
          </a:p>
        </p:txBody>
      </p:sp>
    </p:spTree>
    <p:extLst>
      <p:ext uri="{BB962C8B-B14F-4D97-AF65-F5344CB8AC3E}">
        <p14:creationId xmlns:p14="http://schemas.microsoft.com/office/powerpoint/2010/main" val="2279793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BDE9-276B-457B-81FD-692101102856}" type="datetimeFigureOut">
              <a:rPr lang="es-ES" smtClean="0"/>
              <a:t>22/09/2017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9819-AF19-4E6D-8326-0AFFEEF2F6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107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BDE9-276B-457B-81FD-692101102856}" type="datetimeFigureOut">
              <a:rPr lang="es-ES" smtClean="0"/>
              <a:t>22/09/2017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9819-AF19-4E6D-8326-0AFFEEF2F6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05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BDE9-276B-457B-81FD-692101102856}" type="datetimeFigureOut">
              <a:rPr lang="es-ES" smtClean="0"/>
              <a:t>22/09/2017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9819-AF19-4E6D-8326-0AFFEEF2F6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620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BDE9-276B-457B-81FD-692101102856}" type="datetimeFigureOut">
              <a:rPr lang="es-ES" smtClean="0"/>
              <a:t>22/09/2017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9819-AF19-4E6D-8326-0AFFEEF2F6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08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87450" y="6567488"/>
            <a:ext cx="981075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fr-FR" dirty="0"/>
              <a:t> </a:t>
            </a:r>
          </a:p>
        </p:txBody>
      </p:sp>
      <p:pic>
        <p:nvPicPr>
          <p:cNvPr id="15362" name="Picture 2" descr="Copernicu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8" y="21266"/>
            <a:ext cx="2139234" cy="12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287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BDE9-276B-457B-81FD-692101102856}" type="datetimeFigureOut">
              <a:rPr lang="es-ES" smtClean="0"/>
              <a:t>22/09/2017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9819-AF19-4E6D-8326-0AFFEEF2F6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405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BDE9-276B-457B-81FD-692101102856}" type="datetimeFigureOut">
              <a:rPr lang="es-ES" smtClean="0"/>
              <a:t>22/09/2017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9819-AF19-4E6D-8326-0AFFEEF2F6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55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BDE9-276B-457B-81FD-692101102856}" type="datetimeFigureOut">
              <a:rPr lang="es-ES" smtClean="0"/>
              <a:t>22/09/2017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9819-AF19-4E6D-8326-0AFFEEF2F6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73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BDE9-276B-457B-81FD-692101102856}" type="datetimeFigureOut">
              <a:rPr lang="es-ES" smtClean="0"/>
              <a:t>22/09/2017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9819-AF19-4E6D-8326-0AFFEEF2F6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73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BDE9-276B-457B-81FD-692101102856}" type="datetimeFigureOut">
              <a:rPr lang="es-ES" smtClean="0"/>
              <a:t>22/09/2017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9819-AF19-4E6D-8326-0AFFEEF2F6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534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BDE9-276B-457B-81FD-692101102856}" type="datetimeFigureOut">
              <a:rPr lang="es-ES" smtClean="0"/>
              <a:t>22/09/2017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9819-AF19-4E6D-8326-0AFFEEF2F6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096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BDE9-276B-457B-81FD-692101102856}" type="datetimeFigureOut">
              <a:rPr lang="es-ES" smtClean="0"/>
              <a:t>22/09/2017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9819-AF19-4E6D-8326-0AFFEEF2F6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962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60496" y="2130425"/>
            <a:ext cx="5197704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95936" y="3886200"/>
            <a:ext cx="37764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6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" y="-3634"/>
            <a:ext cx="1332441" cy="1332441"/>
          </a:xfrm>
          <a:prstGeom prst="rect">
            <a:avLst/>
          </a:prstGeom>
        </p:spPr>
      </p:pic>
      <p:sp>
        <p:nvSpPr>
          <p:cNvPr id="9" name="Espace réservé de la date 3"/>
          <p:cNvSpPr txBox="1">
            <a:spLocks/>
          </p:cNvSpPr>
          <p:nvPr userDrawn="1"/>
        </p:nvSpPr>
        <p:spPr>
          <a:xfrm>
            <a:off x="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F376F"/>
              </a:gs>
              <a:gs pos="100000">
                <a:srgbClr val="0062AC"/>
              </a:gs>
            </a:gsLst>
            <a:lin ang="0" scaled="1"/>
            <a:tileRect/>
          </a:gradFill>
        </p:spPr>
        <p:txBody>
          <a:bodyPr tIns="0" bIns="0" anchor="ctr" anchorCtr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Salon HALIEUTIS 2017</a:t>
            </a:r>
          </a:p>
        </p:txBody>
      </p:sp>
      <p:sp>
        <p:nvSpPr>
          <p:cNvPr id="10" name="Espace réservé de la date 3"/>
          <p:cNvSpPr txBox="1">
            <a:spLocks/>
          </p:cNvSpPr>
          <p:nvPr userDrawn="1"/>
        </p:nvSpPr>
        <p:spPr>
          <a:xfrm>
            <a:off x="547200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rgbClr val="0F376F"/>
              </a:gs>
            </a:gsLst>
            <a:lin ang="0" scaled="1"/>
            <a:tileRect/>
          </a:gradFill>
        </p:spPr>
        <p:txBody>
          <a:bodyPr tIns="0" bIns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Agadir, 15-19 </a:t>
            </a:r>
            <a:r>
              <a:rPr lang="en-US" sz="1400" noProof="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February</a:t>
            </a: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2017</a:t>
            </a:r>
          </a:p>
        </p:txBody>
      </p:sp>
      <p:pic>
        <p:nvPicPr>
          <p:cNvPr id="5" name="Imagen 4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7" b="80624"/>
          <a:stretch/>
        </p:blipFill>
        <p:spPr>
          <a:xfrm flipH="1">
            <a:off x="-15200" y="-6233"/>
            <a:ext cx="1706880" cy="132880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-47636"/>
            <a:ext cx="3245296" cy="324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38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" y="-3634"/>
            <a:ext cx="1332441" cy="1332441"/>
          </a:xfrm>
          <a:prstGeom prst="rect">
            <a:avLst/>
          </a:prstGeom>
        </p:spPr>
      </p:pic>
      <p:sp>
        <p:nvSpPr>
          <p:cNvPr id="10" name="Espace réservé de la date 3"/>
          <p:cNvSpPr txBox="1">
            <a:spLocks/>
          </p:cNvSpPr>
          <p:nvPr userDrawn="1"/>
        </p:nvSpPr>
        <p:spPr>
          <a:xfrm>
            <a:off x="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F376F"/>
              </a:gs>
              <a:gs pos="100000">
                <a:srgbClr val="0062AC"/>
              </a:gs>
            </a:gsLst>
            <a:lin ang="0" scaled="1"/>
            <a:tileRect/>
          </a:gradFill>
        </p:spPr>
        <p:txBody>
          <a:bodyPr tIns="0" bIns="0" anchor="ctr" anchorCtr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IBI-ROOS 2017</a:t>
            </a:r>
          </a:p>
        </p:txBody>
      </p:sp>
      <p:sp>
        <p:nvSpPr>
          <p:cNvPr id="11" name="Espace réservé de la date 3"/>
          <p:cNvSpPr txBox="1">
            <a:spLocks/>
          </p:cNvSpPr>
          <p:nvPr userDrawn="1"/>
        </p:nvSpPr>
        <p:spPr>
          <a:xfrm>
            <a:off x="547200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rgbClr val="0F376F"/>
              </a:gs>
            </a:gsLst>
            <a:lin ang="0" scaled="1"/>
            <a:tileRect/>
          </a:gradFill>
        </p:spPr>
        <p:txBody>
          <a:bodyPr tIns="0" bIns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Funchal, 7-9 March 2017</a:t>
            </a:r>
          </a:p>
        </p:txBody>
      </p:sp>
    </p:spTree>
    <p:extLst>
      <p:ext uri="{BB962C8B-B14F-4D97-AF65-F5344CB8AC3E}">
        <p14:creationId xmlns:p14="http://schemas.microsoft.com/office/powerpoint/2010/main" val="3420178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5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" y="-3634"/>
            <a:ext cx="1332441" cy="1332441"/>
          </a:xfrm>
          <a:prstGeom prst="rect">
            <a:avLst/>
          </a:prstGeom>
        </p:spPr>
      </p:pic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F376F"/>
              </a:gs>
              <a:gs pos="100000">
                <a:srgbClr val="0062AC"/>
              </a:gs>
            </a:gsLst>
            <a:lin ang="0" scaled="1"/>
            <a:tileRect/>
          </a:gradFill>
        </p:spPr>
        <p:txBody>
          <a:bodyPr tIns="0" bIns="0" anchor="ctr" anchorCtr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Salon HALIEUTIS 2017</a:t>
            </a:r>
          </a:p>
        </p:txBody>
      </p:sp>
      <p:sp>
        <p:nvSpPr>
          <p:cNvPr id="9" name="Espace réservé de la date 3"/>
          <p:cNvSpPr txBox="1">
            <a:spLocks/>
          </p:cNvSpPr>
          <p:nvPr userDrawn="1"/>
        </p:nvSpPr>
        <p:spPr>
          <a:xfrm>
            <a:off x="547200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rgbClr val="0F376F"/>
              </a:gs>
            </a:gsLst>
            <a:lin ang="0" scaled="1"/>
            <a:tileRect/>
          </a:gradFill>
        </p:spPr>
        <p:txBody>
          <a:bodyPr tIns="0" bIns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Agadir, 15-19 </a:t>
            </a:r>
            <a:r>
              <a:rPr lang="en-US" sz="1400" noProof="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February</a:t>
            </a: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23351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124200" y="61658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C9E873-EB74-4AE6-8EC7-131CC81EF231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1026" name="Picture 2" descr="Copernicu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5" y="51927"/>
            <a:ext cx="1967976" cy="111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42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4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" y="-3634"/>
            <a:ext cx="1332441" cy="1332441"/>
          </a:xfrm>
          <a:prstGeom prst="rect">
            <a:avLst/>
          </a:prstGeom>
        </p:spPr>
      </p:pic>
      <p:sp>
        <p:nvSpPr>
          <p:cNvPr id="7" name="Espace réservé de la date 3"/>
          <p:cNvSpPr txBox="1">
            <a:spLocks/>
          </p:cNvSpPr>
          <p:nvPr userDrawn="1"/>
        </p:nvSpPr>
        <p:spPr>
          <a:xfrm>
            <a:off x="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F376F"/>
              </a:gs>
              <a:gs pos="100000">
                <a:srgbClr val="0062AC"/>
              </a:gs>
            </a:gsLst>
            <a:lin ang="0" scaled="1"/>
            <a:tileRect/>
          </a:gradFill>
        </p:spPr>
        <p:txBody>
          <a:bodyPr tIns="0" bIns="0" anchor="ctr" anchorCtr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Salon HALIEUTIS 2017</a:t>
            </a: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547200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rgbClr val="0F376F"/>
              </a:gs>
            </a:gsLst>
            <a:lin ang="0" scaled="1"/>
            <a:tileRect/>
          </a:gradFill>
        </p:spPr>
        <p:txBody>
          <a:bodyPr tIns="0" bIns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Agadir, 15-19 </a:t>
            </a:r>
            <a:r>
              <a:rPr lang="en-US" sz="1400" noProof="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February</a:t>
            </a: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768974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60496" y="2130425"/>
            <a:ext cx="5197704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95936" y="3886200"/>
            <a:ext cx="37764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6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" y="-3634"/>
            <a:ext cx="1332441" cy="1332441"/>
          </a:xfrm>
          <a:prstGeom prst="rect">
            <a:avLst/>
          </a:prstGeom>
        </p:spPr>
      </p:pic>
      <p:sp>
        <p:nvSpPr>
          <p:cNvPr id="9" name="Espace réservé de la date 3"/>
          <p:cNvSpPr txBox="1">
            <a:spLocks/>
          </p:cNvSpPr>
          <p:nvPr userDrawn="1"/>
        </p:nvSpPr>
        <p:spPr>
          <a:xfrm>
            <a:off x="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F376F"/>
              </a:gs>
              <a:gs pos="100000">
                <a:srgbClr val="0062AC"/>
              </a:gs>
            </a:gsLst>
            <a:lin ang="0" scaled="1"/>
            <a:tileRect/>
          </a:gradFill>
        </p:spPr>
        <p:txBody>
          <a:bodyPr tIns="0" bIns="0" anchor="ctr" anchorCtr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Salon HALIEUTIS 2017</a:t>
            </a:r>
          </a:p>
        </p:txBody>
      </p:sp>
      <p:sp>
        <p:nvSpPr>
          <p:cNvPr id="10" name="Espace réservé de la date 3"/>
          <p:cNvSpPr txBox="1">
            <a:spLocks/>
          </p:cNvSpPr>
          <p:nvPr userDrawn="1"/>
        </p:nvSpPr>
        <p:spPr>
          <a:xfrm>
            <a:off x="547200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rgbClr val="0F376F"/>
              </a:gs>
            </a:gsLst>
            <a:lin ang="0" scaled="1"/>
            <a:tileRect/>
          </a:gradFill>
        </p:spPr>
        <p:txBody>
          <a:bodyPr tIns="0" bIns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Agadir, 15-19 </a:t>
            </a:r>
            <a:r>
              <a:rPr lang="en-US" sz="1400" noProof="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February</a:t>
            </a: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2017</a:t>
            </a:r>
          </a:p>
        </p:txBody>
      </p:sp>
      <p:pic>
        <p:nvPicPr>
          <p:cNvPr id="5" name="Imagen 4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7" b="80624"/>
          <a:stretch/>
        </p:blipFill>
        <p:spPr>
          <a:xfrm flipH="1">
            <a:off x="-15200" y="-6233"/>
            <a:ext cx="1706880" cy="132880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-47636"/>
            <a:ext cx="3245296" cy="324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39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" y="-3634"/>
            <a:ext cx="1332441" cy="1332441"/>
          </a:xfrm>
          <a:prstGeom prst="rect">
            <a:avLst/>
          </a:prstGeom>
        </p:spPr>
      </p:pic>
      <p:sp>
        <p:nvSpPr>
          <p:cNvPr id="10" name="Espace réservé de la date 3"/>
          <p:cNvSpPr txBox="1">
            <a:spLocks/>
          </p:cNvSpPr>
          <p:nvPr userDrawn="1"/>
        </p:nvSpPr>
        <p:spPr>
          <a:xfrm>
            <a:off x="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F376F"/>
              </a:gs>
              <a:gs pos="100000">
                <a:srgbClr val="0062AC"/>
              </a:gs>
            </a:gsLst>
            <a:lin ang="0" scaled="1"/>
            <a:tileRect/>
          </a:gradFill>
        </p:spPr>
        <p:txBody>
          <a:bodyPr tIns="0" bIns="0" anchor="ctr" anchorCtr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Salon HALIEUTIS 2017</a:t>
            </a:r>
          </a:p>
        </p:txBody>
      </p:sp>
      <p:sp>
        <p:nvSpPr>
          <p:cNvPr id="11" name="Espace réservé de la date 3"/>
          <p:cNvSpPr txBox="1">
            <a:spLocks/>
          </p:cNvSpPr>
          <p:nvPr userDrawn="1"/>
        </p:nvSpPr>
        <p:spPr>
          <a:xfrm>
            <a:off x="547200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rgbClr val="0F376F"/>
              </a:gs>
            </a:gsLst>
            <a:lin ang="0" scaled="1"/>
            <a:tileRect/>
          </a:gradFill>
        </p:spPr>
        <p:txBody>
          <a:bodyPr tIns="0" bIns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Agadir, 15-19 </a:t>
            </a:r>
            <a:r>
              <a:rPr lang="en-US" sz="1400" noProof="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February</a:t>
            </a: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331962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5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" y="-3634"/>
            <a:ext cx="1332441" cy="1332441"/>
          </a:xfrm>
          <a:prstGeom prst="rect">
            <a:avLst/>
          </a:prstGeom>
        </p:spPr>
      </p:pic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F376F"/>
              </a:gs>
              <a:gs pos="100000">
                <a:srgbClr val="0062AC"/>
              </a:gs>
            </a:gsLst>
            <a:lin ang="0" scaled="1"/>
            <a:tileRect/>
          </a:gradFill>
        </p:spPr>
        <p:txBody>
          <a:bodyPr tIns="0" bIns="0" anchor="ctr" anchorCtr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Salon HALIEUTIS 2017</a:t>
            </a:r>
          </a:p>
        </p:txBody>
      </p:sp>
      <p:sp>
        <p:nvSpPr>
          <p:cNvPr id="9" name="Espace réservé de la date 3"/>
          <p:cNvSpPr txBox="1">
            <a:spLocks/>
          </p:cNvSpPr>
          <p:nvPr userDrawn="1"/>
        </p:nvSpPr>
        <p:spPr>
          <a:xfrm>
            <a:off x="547200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rgbClr val="0F376F"/>
              </a:gs>
            </a:gsLst>
            <a:lin ang="0" scaled="1"/>
            <a:tileRect/>
          </a:gradFill>
        </p:spPr>
        <p:txBody>
          <a:bodyPr tIns="0" bIns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Agadir, 15-19 </a:t>
            </a:r>
            <a:r>
              <a:rPr lang="en-US" sz="1400" noProof="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February</a:t>
            </a: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699568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4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" y="-3634"/>
            <a:ext cx="1332441" cy="1332441"/>
          </a:xfrm>
          <a:prstGeom prst="rect">
            <a:avLst/>
          </a:prstGeom>
        </p:spPr>
      </p:pic>
      <p:sp>
        <p:nvSpPr>
          <p:cNvPr id="7" name="Espace réservé de la date 3"/>
          <p:cNvSpPr txBox="1">
            <a:spLocks/>
          </p:cNvSpPr>
          <p:nvPr userDrawn="1"/>
        </p:nvSpPr>
        <p:spPr>
          <a:xfrm>
            <a:off x="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F376F"/>
              </a:gs>
              <a:gs pos="100000">
                <a:srgbClr val="0062AC"/>
              </a:gs>
            </a:gsLst>
            <a:lin ang="0" scaled="1"/>
            <a:tileRect/>
          </a:gradFill>
        </p:spPr>
        <p:txBody>
          <a:bodyPr tIns="0" bIns="0" anchor="ctr" anchorCtr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Salon HALIEUTIS 2017</a:t>
            </a: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547200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rgbClr val="0F376F"/>
              </a:gs>
            </a:gsLst>
            <a:lin ang="0" scaled="1"/>
            <a:tileRect/>
          </a:gradFill>
        </p:spPr>
        <p:txBody>
          <a:bodyPr tIns="0" bIns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Agadir, 15-19 </a:t>
            </a:r>
            <a:r>
              <a:rPr lang="en-US" sz="1400" noProof="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February</a:t>
            </a: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54584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770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16386" name="Picture 2" descr="Copernicu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6541"/>
            <a:ext cx="2016224" cy="114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3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65127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aseline="0">
                <a:solidFill>
                  <a:srgbClr val="5959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sous-titre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26619"/>
            <a:ext cx="2037976" cy="365125"/>
          </a:xfrm>
        </p:spPr>
        <p:txBody>
          <a:bodyPr/>
          <a:lstStyle/>
          <a:p>
            <a:fld id="{6DC31BFB-22B2-7143-863B-7D0C88BEA1E5}" type="datetime1">
              <a:rPr lang="fr-FR" smtClean="0"/>
              <a:pPr/>
              <a:t>22/09/2017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526619"/>
            <a:ext cx="2133600" cy="365125"/>
          </a:xfrm>
        </p:spPr>
        <p:txBody>
          <a:bodyPr/>
          <a:lstStyle/>
          <a:p>
            <a:fld id="{DF039341-5005-694E-B92B-AA062A3D0D9C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457200" y="3268269"/>
            <a:ext cx="8229600" cy="1143000"/>
          </a:xfrm>
        </p:spPr>
        <p:txBody>
          <a:bodyPr>
            <a:normAutofit/>
          </a:bodyPr>
          <a:lstStyle>
            <a:lvl1pPr>
              <a:defRPr sz="4500" b="0" baseline="0"/>
            </a:lvl1pPr>
          </a:lstStyle>
          <a:p>
            <a:r>
              <a:rPr lang="fr-FR" dirty="0"/>
              <a:t>Modifiez le titre principal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3"/>
          </p:nvPr>
        </p:nvSpPr>
        <p:spPr>
          <a:xfrm>
            <a:off x="1143000" y="6526619"/>
            <a:ext cx="2121647" cy="365125"/>
          </a:xfrm>
        </p:spPr>
        <p:txBody>
          <a:bodyPr/>
          <a:lstStyle/>
          <a:p>
            <a:r>
              <a:rPr lang="fr-FR"/>
              <a:t>Name of the event, Place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826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" y="-3634"/>
            <a:ext cx="1332441" cy="1332441"/>
          </a:xfrm>
          <a:prstGeom prst="rect">
            <a:avLst/>
          </a:prstGeom>
        </p:spPr>
      </p:pic>
      <p:sp>
        <p:nvSpPr>
          <p:cNvPr id="10" name="Espace réservé de la date 3"/>
          <p:cNvSpPr txBox="1">
            <a:spLocks/>
          </p:cNvSpPr>
          <p:nvPr userDrawn="1"/>
        </p:nvSpPr>
        <p:spPr>
          <a:xfrm>
            <a:off x="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F376F"/>
              </a:gs>
              <a:gs pos="100000">
                <a:srgbClr val="0062AC"/>
              </a:gs>
            </a:gsLst>
            <a:lin ang="0" scaled="1"/>
            <a:tileRect/>
          </a:gradFill>
        </p:spPr>
        <p:txBody>
          <a:bodyPr tIns="0" bIns="0" anchor="ctr" anchorCtr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IBI-ROOS</a:t>
            </a:r>
            <a:r>
              <a:rPr lang="fr-FR" sz="1400" baseline="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2017</a:t>
            </a:r>
          </a:p>
        </p:txBody>
      </p:sp>
      <p:sp>
        <p:nvSpPr>
          <p:cNvPr id="11" name="Espace réservé de la date 3"/>
          <p:cNvSpPr txBox="1">
            <a:spLocks/>
          </p:cNvSpPr>
          <p:nvPr userDrawn="1"/>
        </p:nvSpPr>
        <p:spPr>
          <a:xfrm>
            <a:off x="547200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rgbClr val="0F376F"/>
              </a:gs>
            </a:gsLst>
            <a:lin ang="0" scaled="1"/>
            <a:tileRect/>
          </a:gradFill>
        </p:spPr>
        <p:txBody>
          <a:bodyPr tIns="0" bIns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Funchal, 7-9 March 2017</a:t>
            </a:r>
          </a:p>
        </p:txBody>
      </p:sp>
    </p:spTree>
    <p:extLst>
      <p:ext uri="{BB962C8B-B14F-4D97-AF65-F5344CB8AC3E}">
        <p14:creationId xmlns:p14="http://schemas.microsoft.com/office/powerpoint/2010/main" val="320849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3568" y="6520259"/>
            <a:ext cx="981075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fr-FR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5362" name="Picture 2" descr="Copernicu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0"/>
            <a:ext cx="2139234" cy="12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4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6" y="-3634"/>
            <a:ext cx="1332441" cy="133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3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6"/>
          <p:cNvSpPr>
            <a:spLocks noGrp="1"/>
          </p:cNvSpPr>
          <p:nvPr>
            <p:ph type="title"/>
          </p:nvPr>
        </p:nvSpPr>
        <p:spPr bwMode="auto">
          <a:xfrm>
            <a:off x="468313" y="2636838"/>
            <a:ext cx="82296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1027" name="ZoneTexte 2"/>
          <p:cNvSpPr txBox="1">
            <a:spLocks noChangeArrowheads="1"/>
          </p:cNvSpPr>
          <p:nvPr userDrawn="1"/>
        </p:nvSpPr>
        <p:spPr bwMode="auto">
          <a:xfrm>
            <a:off x="1649413" y="6619875"/>
            <a:ext cx="896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fr-FR" sz="1000" dirty="0">
                <a:solidFill>
                  <a:schemeClr val="bg1"/>
                </a:solidFill>
              </a:rPr>
              <a:t>Final Meeting</a:t>
            </a:r>
          </a:p>
        </p:txBody>
      </p:sp>
      <p:sp>
        <p:nvSpPr>
          <p:cNvPr id="1028" name="ZoneTexte 3"/>
          <p:cNvSpPr txBox="1">
            <a:spLocks noChangeArrowheads="1"/>
          </p:cNvSpPr>
          <p:nvPr userDrawn="1"/>
        </p:nvSpPr>
        <p:spPr bwMode="auto">
          <a:xfrm>
            <a:off x="5867400" y="6619875"/>
            <a:ext cx="2166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fr-FR" sz="1000" dirty="0">
                <a:solidFill>
                  <a:schemeClr val="bg1"/>
                </a:solidFill>
              </a:rPr>
              <a:t>Palma de Mallorca, 24-25 March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87450" y="-17463"/>
            <a:ext cx="777716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2052" name="ZoneTexte 1"/>
          <p:cNvSpPr txBox="1">
            <a:spLocks noChangeArrowheads="1"/>
          </p:cNvSpPr>
          <p:nvPr userDrawn="1"/>
        </p:nvSpPr>
        <p:spPr bwMode="auto">
          <a:xfrm>
            <a:off x="1649413" y="6619875"/>
            <a:ext cx="896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fr-FR" sz="1000" dirty="0">
                <a:solidFill>
                  <a:schemeClr val="bg1"/>
                </a:solidFill>
              </a:rPr>
              <a:t>Final Meeting</a:t>
            </a:r>
          </a:p>
        </p:txBody>
      </p:sp>
      <p:sp>
        <p:nvSpPr>
          <p:cNvPr id="2053" name="ZoneTexte 5"/>
          <p:cNvSpPr txBox="1">
            <a:spLocks noChangeArrowheads="1"/>
          </p:cNvSpPr>
          <p:nvPr userDrawn="1"/>
        </p:nvSpPr>
        <p:spPr bwMode="auto">
          <a:xfrm>
            <a:off x="5867400" y="6619875"/>
            <a:ext cx="2166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fr-FR" sz="1000" dirty="0">
                <a:solidFill>
                  <a:schemeClr val="bg1"/>
                </a:solidFill>
              </a:rPr>
              <a:t>Palma de Mallorca, 24-25 March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4" r:id="rId3"/>
    <p:sldLayoutId id="2147484058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309105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199" y="6520712"/>
            <a:ext cx="745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9595A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15E4D35-CC79-0A4E-ADBE-6BA48A9AE098}" type="datetime1">
              <a:rPr lang="fr-FR" smtClean="0"/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22/09/2017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5207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9595A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F039341-5005-694E-B92B-AA062A3D0D9C}" type="slidenum">
              <a:rPr lang="fr-FR" smtClean="0"/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43000" y="6520712"/>
            <a:ext cx="2121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9595A"/>
                </a:solidFill>
                <a:latin typeface="Arizl"/>
                <a:cs typeface="Ariz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Name of the </a:t>
            </a:r>
            <a:r>
              <a:rPr lang="fr-FR" dirty="0" err="1"/>
              <a:t>event</a:t>
            </a:r>
            <a:r>
              <a:rPr lang="fr-FR" dirty="0"/>
              <a:t>, Place</a:t>
            </a:r>
          </a:p>
        </p:txBody>
      </p:sp>
    </p:spTree>
    <p:extLst>
      <p:ext uri="{BB962C8B-B14F-4D97-AF65-F5344CB8AC3E}">
        <p14:creationId xmlns:p14="http://schemas.microsoft.com/office/powerpoint/2010/main" val="61989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108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500" b="0" kern="1200">
          <a:solidFill>
            <a:srgbClr val="59595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87450" y="-17463"/>
            <a:ext cx="777716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2052" name="ZoneTexte 1"/>
          <p:cNvSpPr txBox="1">
            <a:spLocks noChangeArrowheads="1"/>
          </p:cNvSpPr>
          <p:nvPr userDrawn="1"/>
        </p:nvSpPr>
        <p:spPr bwMode="auto">
          <a:xfrm>
            <a:off x="1649413" y="6619875"/>
            <a:ext cx="896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fr-FR" sz="1000" dirty="0">
                <a:solidFill>
                  <a:prstClr val="white"/>
                </a:solidFill>
              </a:rPr>
              <a:t>Final Meeting</a:t>
            </a:r>
          </a:p>
        </p:txBody>
      </p:sp>
      <p:sp>
        <p:nvSpPr>
          <p:cNvPr id="2053" name="ZoneTexte 5"/>
          <p:cNvSpPr txBox="1">
            <a:spLocks noChangeArrowheads="1"/>
          </p:cNvSpPr>
          <p:nvPr userDrawn="1"/>
        </p:nvSpPr>
        <p:spPr bwMode="auto">
          <a:xfrm>
            <a:off x="5867400" y="6619875"/>
            <a:ext cx="2166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fr-FR" sz="1000" dirty="0">
                <a:solidFill>
                  <a:prstClr val="white"/>
                </a:solidFill>
              </a:rPr>
              <a:t>Palma de Mallorca, 24-25 March 2015</a:t>
            </a:r>
          </a:p>
        </p:txBody>
      </p:sp>
    </p:spTree>
    <p:extLst>
      <p:ext uri="{BB962C8B-B14F-4D97-AF65-F5344CB8AC3E}">
        <p14:creationId xmlns:p14="http://schemas.microsoft.com/office/powerpoint/2010/main" val="336208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44188" y="-17463"/>
            <a:ext cx="762042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pic>
        <p:nvPicPr>
          <p:cNvPr id="6" name="6 Imagen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" y="-3634"/>
            <a:ext cx="1332441" cy="1332441"/>
          </a:xfrm>
          <a:prstGeom prst="rect">
            <a:avLst/>
          </a:prstGeom>
        </p:spPr>
      </p:pic>
      <p:sp>
        <p:nvSpPr>
          <p:cNvPr id="7" name="Espace réservé de la date 3"/>
          <p:cNvSpPr txBox="1">
            <a:spLocks/>
          </p:cNvSpPr>
          <p:nvPr userDrawn="1"/>
        </p:nvSpPr>
        <p:spPr>
          <a:xfrm>
            <a:off x="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F376F"/>
              </a:gs>
              <a:gs pos="100000">
                <a:srgbClr val="0062AC"/>
              </a:gs>
            </a:gsLst>
            <a:lin ang="0" scaled="1"/>
            <a:tileRect/>
          </a:gradFill>
        </p:spPr>
        <p:txBody>
          <a:bodyPr tIns="0" bIns="0" anchor="ctr" anchorCtr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Salon HALIEUTIS 2017</a:t>
            </a: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547200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rgbClr val="0F376F"/>
              </a:gs>
            </a:gsLst>
            <a:lin ang="0" scaled="1"/>
            <a:tileRect/>
          </a:gradFill>
        </p:spPr>
        <p:txBody>
          <a:bodyPr tIns="0" bIns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Agadir, 15-19 </a:t>
            </a:r>
            <a:r>
              <a:rPr lang="en-US" sz="1400" noProof="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February</a:t>
            </a: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05269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EBDE9-276B-457B-81FD-692101102856}" type="datetimeFigureOut">
              <a:rPr lang="es-ES" smtClean="0"/>
              <a:t>22/09/2017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59819-AF19-4E6D-8326-0AFFEEF2F6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62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44188" y="-17463"/>
            <a:ext cx="762042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pic>
        <p:nvPicPr>
          <p:cNvPr id="6" name="6 Imagen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" y="-3634"/>
            <a:ext cx="1332441" cy="1332441"/>
          </a:xfrm>
          <a:prstGeom prst="rect">
            <a:avLst/>
          </a:prstGeom>
        </p:spPr>
      </p:pic>
      <p:sp>
        <p:nvSpPr>
          <p:cNvPr id="7" name="Espace réservé de la date 3"/>
          <p:cNvSpPr txBox="1">
            <a:spLocks/>
          </p:cNvSpPr>
          <p:nvPr userDrawn="1"/>
        </p:nvSpPr>
        <p:spPr>
          <a:xfrm>
            <a:off x="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F376F"/>
              </a:gs>
              <a:gs pos="100000">
                <a:srgbClr val="0062AC"/>
              </a:gs>
            </a:gsLst>
            <a:lin ang="0" scaled="1"/>
            <a:tileRect/>
          </a:gradFill>
        </p:spPr>
        <p:txBody>
          <a:bodyPr tIns="0" bIns="0" anchor="ctr" anchorCtr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Salon HALIEUTIS 2017</a:t>
            </a: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547200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rgbClr val="0F376F"/>
              </a:gs>
            </a:gsLst>
            <a:lin ang="0" scaled="1"/>
            <a:tileRect/>
          </a:gradFill>
        </p:spPr>
        <p:txBody>
          <a:bodyPr tIns="0" bIns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Agadir, 15-19 </a:t>
            </a:r>
            <a:r>
              <a:rPr lang="en-US" sz="1400" noProof="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February</a:t>
            </a: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19430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44188" y="-17463"/>
            <a:ext cx="762042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pic>
        <p:nvPicPr>
          <p:cNvPr id="6" name="6 Imagen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" y="-3634"/>
            <a:ext cx="1332441" cy="1332441"/>
          </a:xfrm>
          <a:prstGeom prst="rect">
            <a:avLst/>
          </a:prstGeom>
        </p:spPr>
      </p:pic>
      <p:sp>
        <p:nvSpPr>
          <p:cNvPr id="7" name="Espace réservé de la date 3"/>
          <p:cNvSpPr txBox="1">
            <a:spLocks/>
          </p:cNvSpPr>
          <p:nvPr userDrawn="1"/>
        </p:nvSpPr>
        <p:spPr>
          <a:xfrm>
            <a:off x="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F376F"/>
              </a:gs>
              <a:gs pos="100000">
                <a:srgbClr val="0062AC"/>
              </a:gs>
            </a:gsLst>
            <a:lin ang="0" scaled="1"/>
            <a:tileRect/>
          </a:gradFill>
        </p:spPr>
        <p:txBody>
          <a:bodyPr tIns="0" bIns="0" anchor="ctr" anchorCtr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Salon HALIEUTIS 2017</a:t>
            </a: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5472000" y="6606000"/>
            <a:ext cx="3672000" cy="252000"/>
          </a:xfrm>
          <a:prstGeom prst="rect">
            <a:avLst/>
          </a:prstGeom>
          <a:gradFill flip="none" rotWithShape="1">
            <a:gsLst>
              <a:gs pos="0">
                <a:srgbClr val="0062AC"/>
              </a:gs>
              <a:gs pos="100000">
                <a:srgbClr val="0F376F"/>
              </a:gs>
            </a:gsLst>
            <a:lin ang="0" scaled="1"/>
            <a:tileRect/>
          </a:gradFill>
        </p:spPr>
        <p:txBody>
          <a:bodyPr tIns="0" bIns="0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Agadir, 15-19 </a:t>
            </a:r>
            <a:r>
              <a:rPr lang="en-US" sz="1400" noProof="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February</a:t>
            </a: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15670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7.jpeg"/><Relationship Id="rId3" Type="http://schemas.openxmlformats.org/officeDocument/2006/relationships/image" Target="../media/image7.jpeg"/><Relationship Id="rId7" Type="http://schemas.openxmlformats.org/officeDocument/2006/relationships/image" Target="../media/image43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11" Type="http://schemas.openxmlformats.org/officeDocument/2006/relationships/image" Target="../media/image46.jpeg"/><Relationship Id="rId5" Type="http://schemas.openxmlformats.org/officeDocument/2006/relationships/image" Target="../media/image41.tiff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7.jpeg"/><Relationship Id="rId7" Type="http://schemas.openxmlformats.org/officeDocument/2006/relationships/image" Target="../media/image5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tiff"/><Relationship Id="rId5" Type="http://schemas.openxmlformats.org/officeDocument/2006/relationships/image" Target="../media/image48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7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41.tiff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4" Type="http://schemas.openxmlformats.org/officeDocument/2006/relationships/image" Target="../media/image8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7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8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tif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tif"/><Relationship Id="rId5" Type="http://schemas.openxmlformats.org/officeDocument/2006/relationships/image" Target="../media/image69.tif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tif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tiff"/><Relationship Id="rId5" Type="http://schemas.openxmlformats.org/officeDocument/2006/relationships/image" Target="../media/image72.tiff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7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tiff"/><Relationship Id="rId5" Type="http://schemas.openxmlformats.org/officeDocument/2006/relationships/image" Target="../media/image72.tiff"/><Relationship Id="rId10" Type="http://schemas.openxmlformats.org/officeDocument/2006/relationships/image" Target="../media/image45.png"/><Relationship Id="rId4" Type="http://schemas.openxmlformats.org/officeDocument/2006/relationships/image" Target="../media/image8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tiff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8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tiff"/><Relationship Id="rId4" Type="http://schemas.openxmlformats.org/officeDocument/2006/relationships/image" Target="../media/image8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jpeg"/><Relationship Id="rId7" Type="http://schemas.openxmlformats.org/officeDocument/2006/relationships/image" Target="../media/image26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25.tif"/><Relationship Id="rId4" Type="http://schemas.openxmlformats.org/officeDocument/2006/relationships/image" Target="../media/image8.jpe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t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t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jpeg"/><Relationship Id="rId7" Type="http://schemas.openxmlformats.org/officeDocument/2006/relationships/hyperlink" Target="http://opendap.puertos.es/thredds/catalog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tif"/><Relationship Id="rId5" Type="http://schemas.openxmlformats.org/officeDocument/2006/relationships/image" Target="../media/image33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6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0" y="1251344"/>
            <a:ext cx="9144000" cy="562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C:\Users\PABLO\Desktop\HFR-Storage\IEEE-2015\POSTER\LOGO PdE 2013 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49651"/>
          <a:stretch/>
        </p:blipFill>
        <p:spPr bwMode="auto">
          <a:xfrm>
            <a:off x="1" y="6394"/>
            <a:ext cx="2555775" cy="6447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PABLO\Desktop\HFR-Storage\IEEE-2015\POSTER\LOGO PdE 2013 HORIZONTAL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 r="132"/>
          <a:stretch/>
        </p:blipFill>
        <p:spPr bwMode="auto">
          <a:xfrm>
            <a:off x="-5647" y="634336"/>
            <a:ext cx="2561423" cy="6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re 2"/>
          <p:cNvSpPr>
            <a:spLocks noGrp="1"/>
          </p:cNvSpPr>
          <p:nvPr>
            <p:ph type="title"/>
          </p:nvPr>
        </p:nvSpPr>
        <p:spPr>
          <a:xfrm>
            <a:off x="2948655" y="332656"/>
            <a:ext cx="5439769" cy="892562"/>
          </a:xfrm>
        </p:spPr>
        <p:txBody>
          <a:bodyPr>
            <a:noAutofit/>
          </a:bodyPr>
          <a:lstStyle/>
          <a:p>
            <a:r>
              <a:rPr lang="en-US" sz="3500" b="1">
                <a:solidFill>
                  <a:schemeClr val="bg1"/>
                </a:solidFill>
              </a:rPr>
              <a:t>HF radar in Europe</a:t>
            </a:r>
            <a:endParaRPr lang="fr-FR" sz="3500" b="1" dirty="0">
              <a:solidFill>
                <a:schemeClr val="bg1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691680" y="4948963"/>
            <a:ext cx="5890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ES" sz="2000" b="1">
                <a:solidFill>
                  <a:prstClr val="black"/>
                </a:solidFill>
                <a:latin typeface="Calibri"/>
              </a:rPr>
              <a:t>E. Álvarez-Fanjul ,</a:t>
            </a:r>
            <a:r>
              <a:rPr lang="es-ES" sz="2000" b="1">
                <a:solidFill>
                  <a:prstClr val="black"/>
                </a:solidFill>
                <a:latin typeface="Calibri"/>
                <a:cs typeface="+mn-cs"/>
              </a:rPr>
              <a:t> M.G. Sotillo, M.I. Ruiz, </a:t>
            </a:r>
            <a:r>
              <a:rPr lang="es-ES" sz="2000" b="1">
                <a:solidFill>
                  <a:prstClr val="black"/>
                </a:solidFill>
                <a:latin typeface="Calibri"/>
              </a:rPr>
              <a:t>P. Lorente </a:t>
            </a:r>
            <a:endParaRPr lang="en-US" sz="2000" b="1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7" name="2 Subtítulo"/>
          <p:cNvSpPr txBox="1">
            <a:spLocks/>
          </p:cNvSpPr>
          <p:nvPr/>
        </p:nvSpPr>
        <p:spPr>
          <a:xfrm>
            <a:off x="1939144" y="3137200"/>
            <a:ext cx="5266088" cy="7200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b="1"/>
              <a:t>Port management in Spain</a:t>
            </a:r>
            <a:endParaRPr lang="es-ES" sz="3500" b="1" dirty="0"/>
          </a:p>
        </p:txBody>
      </p:sp>
    </p:spTree>
    <p:extLst>
      <p:ext uri="{BB962C8B-B14F-4D97-AF65-F5344CB8AC3E}">
        <p14:creationId xmlns:p14="http://schemas.microsoft.com/office/powerpoint/2010/main" val="24128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0" y="1251344"/>
            <a:ext cx="9144000" cy="562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C:\Users\PABLO\Desktop\HFR-Storage\IEEE-2015\POSTER\LOGO PdE 2013 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49651"/>
          <a:stretch/>
        </p:blipFill>
        <p:spPr bwMode="auto">
          <a:xfrm>
            <a:off x="1" y="6394"/>
            <a:ext cx="2555775" cy="6447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PABLO\Desktop\HFR-Storage\IEEE-2015\POSTER\LOGO PdE 2013 HORIZONTAL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 r="132"/>
          <a:stretch/>
        </p:blipFill>
        <p:spPr bwMode="auto">
          <a:xfrm>
            <a:off x="-5647" y="634336"/>
            <a:ext cx="2561423" cy="6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333640" y="99216"/>
            <a:ext cx="7056784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0" kern="1200">
                <a:solidFill>
                  <a:srgbClr val="5959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700" b="1">
                <a:solidFill>
                  <a:schemeClr val="bg1"/>
                </a:solidFill>
              </a:rPr>
              <a:t>Applications:</a:t>
            </a:r>
          </a:p>
          <a:p>
            <a:r>
              <a:rPr lang="es-ES" sz="2700" b="1">
                <a:solidFill>
                  <a:schemeClr val="bg1"/>
                </a:solidFill>
              </a:rPr>
              <a:t>3.- Validation of </a:t>
            </a:r>
            <a:r>
              <a:rPr lang="es-ES" sz="2700" b="1" u="sng">
                <a:solidFill>
                  <a:schemeClr val="bg1"/>
                </a:solidFill>
              </a:rPr>
              <a:t>regional IBI</a:t>
            </a:r>
            <a:r>
              <a:rPr lang="es-ES" sz="2700" b="1">
                <a:solidFill>
                  <a:schemeClr val="bg1"/>
                </a:solidFill>
              </a:rPr>
              <a:t> model</a:t>
            </a:r>
            <a:endParaRPr lang="es-ES" sz="2700" b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1340768"/>
            <a:ext cx="9144000" cy="55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7 Grupo"/>
          <p:cNvGrpSpPr/>
          <p:nvPr/>
        </p:nvGrpSpPr>
        <p:grpSpPr>
          <a:xfrm>
            <a:off x="971766" y="2660049"/>
            <a:ext cx="6099202" cy="3564000"/>
            <a:chOff x="417014" y="2996952"/>
            <a:chExt cx="6099202" cy="3564000"/>
          </a:xfrm>
        </p:grpSpPr>
        <p:pic>
          <p:nvPicPr>
            <p:cNvPr id="9" name="Picture 3" descr="C:\Users\PABLO\Desktop\TESIS FINAL\Images\Cap6\DEF\Figue_6.2.tif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7467"/>
            <a:stretch/>
          </p:blipFill>
          <p:spPr bwMode="auto">
            <a:xfrm>
              <a:off x="417014" y="2996952"/>
              <a:ext cx="6099202" cy="35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10 Rectángulo"/>
            <p:cNvSpPr/>
            <p:nvPr/>
          </p:nvSpPr>
          <p:spPr>
            <a:xfrm>
              <a:off x="498608" y="3068960"/>
              <a:ext cx="216024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3466615" y="4951048"/>
              <a:ext cx="961369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3523479" y="5256496"/>
              <a:ext cx="961369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13 Rectángulo"/>
            <p:cNvSpPr/>
            <p:nvPr/>
          </p:nvSpPr>
          <p:spPr>
            <a:xfrm rot="16200000">
              <a:off x="2768925" y="5682167"/>
              <a:ext cx="1654399" cy="72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14 Rectángulo"/>
            <p:cNvSpPr/>
            <p:nvPr/>
          </p:nvSpPr>
          <p:spPr>
            <a:xfrm rot="16200000">
              <a:off x="4191489" y="5105656"/>
              <a:ext cx="387335" cy="58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1026064" y="2506323"/>
            <a:ext cx="1440374" cy="1232061"/>
            <a:chOff x="319466" y="2917019"/>
            <a:chExt cx="1440374" cy="1232061"/>
          </a:xfrm>
        </p:grpSpPr>
        <p:sp>
          <p:nvSpPr>
            <p:cNvPr id="17" name="16 Rectángulo"/>
            <p:cNvSpPr/>
            <p:nvPr/>
          </p:nvSpPr>
          <p:spPr>
            <a:xfrm>
              <a:off x="319466" y="3789040"/>
              <a:ext cx="710494" cy="3600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039840" y="3789040"/>
              <a:ext cx="720000" cy="3600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18 Conector recto de flecha"/>
            <p:cNvCxnSpPr/>
            <p:nvPr/>
          </p:nvCxnSpPr>
          <p:spPr>
            <a:xfrm>
              <a:off x="827584" y="2917019"/>
              <a:ext cx="0" cy="74028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>
              <a:off x="1403648" y="2917019"/>
              <a:ext cx="0" cy="74028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20 Grupo"/>
          <p:cNvGrpSpPr/>
          <p:nvPr/>
        </p:nvGrpSpPr>
        <p:grpSpPr>
          <a:xfrm>
            <a:off x="5314102" y="4120661"/>
            <a:ext cx="1682224" cy="2055975"/>
            <a:chOff x="5314102" y="3673160"/>
            <a:chExt cx="1682224" cy="2055975"/>
          </a:xfrm>
        </p:grpSpPr>
        <p:sp>
          <p:nvSpPr>
            <p:cNvPr id="22" name="21 Rectángulo"/>
            <p:cNvSpPr/>
            <p:nvPr/>
          </p:nvSpPr>
          <p:spPr>
            <a:xfrm>
              <a:off x="5398510" y="3757694"/>
              <a:ext cx="1597816" cy="1971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5314102" y="4115606"/>
              <a:ext cx="1597816" cy="1411030"/>
            </a:xfrm>
            <a:prstGeom prst="roundRect">
              <a:avLst>
                <a:gd name="adj" fmla="val 6375"/>
              </a:avLst>
            </a:prstGeom>
            <a:solidFill>
              <a:schemeClr val="bg1"/>
            </a:solidFill>
            <a:ln w="25400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1 CuadroTexto"/>
            <p:cNvSpPr txBox="1">
              <a:spLocks noChangeArrowheads="1"/>
            </p:cNvSpPr>
            <p:nvPr/>
          </p:nvSpPr>
          <p:spPr bwMode="auto">
            <a:xfrm>
              <a:off x="5687578" y="3673160"/>
              <a:ext cx="118213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7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QUID</a:t>
              </a:r>
            </a:p>
          </p:txBody>
        </p:sp>
        <p:grpSp>
          <p:nvGrpSpPr>
            <p:cNvPr id="25" name="24 Grupo"/>
            <p:cNvGrpSpPr/>
            <p:nvPr/>
          </p:nvGrpSpPr>
          <p:grpSpPr>
            <a:xfrm>
              <a:off x="5406458" y="4148096"/>
              <a:ext cx="1458902" cy="1327449"/>
              <a:chOff x="5406458" y="4148096"/>
              <a:chExt cx="1458902" cy="1327449"/>
            </a:xfrm>
          </p:grpSpPr>
          <p:pic>
            <p:nvPicPr>
              <p:cNvPr id="26" name="Picture 2" descr="C:\Users\PABLO\Desktop\statistics_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9279" y="4148096"/>
                <a:ext cx="783873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C:\Users\PABLO\Desktop\statistics_2.jp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208" t="2756" r="1399" b="8588"/>
              <a:stretch/>
            </p:blipFill>
            <p:spPr bwMode="auto">
              <a:xfrm>
                <a:off x="6237252" y="4148096"/>
                <a:ext cx="628108" cy="61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5" descr="C:\Users\PABLO\Desktop\timeseries_1.jp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755" r="1221" b="7611"/>
              <a:stretch/>
            </p:blipFill>
            <p:spPr bwMode="auto">
              <a:xfrm>
                <a:off x="6195437" y="4833216"/>
                <a:ext cx="667634" cy="61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7" descr="C:\Users\PABLO\Desktop\scatter_2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82" t="11330" r="11769" b="11397"/>
              <a:stretch/>
            </p:blipFill>
            <p:spPr bwMode="auto">
              <a:xfrm>
                <a:off x="5406458" y="4755545"/>
                <a:ext cx="735650" cy="7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0" name="29 Rectángulo"/>
          <p:cNvSpPr/>
          <p:nvPr/>
        </p:nvSpPr>
        <p:spPr>
          <a:xfrm>
            <a:off x="1015709" y="2702660"/>
            <a:ext cx="6012000" cy="349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Rectángulo redondeado"/>
          <p:cNvSpPr/>
          <p:nvPr/>
        </p:nvSpPr>
        <p:spPr>
          <a:xfrm>
            <a:off x="977326" y="1434550"/>
            <a:ext cx="6586873" cy="661926"/>
          </a:xfrm>
          <a:prstGeom prst="roundRect">
            <a:avLst>
              <a:gd name="adj" fmla="val 2845"/>
            </a:avLst>
          </a:prstGeom>
          <a:solidFill>
            <a:schemeClr val="bg1"/>
          </a:solidFill>
          <a:ln w="1587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CuadroTexto"/>
          <p:cNvSpPr txBox="1"/>
          <p:nvPr/>
        </p:nvSpPr>
        <p:spPr>
          <a:xfrm>
            <a:off x="1083562" y="1415570"/>
            <a:ext cx="627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•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r>
              <a:rPr lang="en-US" b="1"/>
              <a:t>: </a:t>
            </a:r>
            <a:r>
              <a:rPr lang="en-US"/>
              <a:t>Multi-parameter skill assessment software package 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1083562" y="1749876"/>
            <a:ext cx="681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• </a:t>
            </a:r>
            <a:r>
              <a:rPr lang="en-US" b="1">
                <a:solidFill>
                  <a:srgbClr val="FF0000"/>
                </a:solidFill>
              </a:rPr>
              <a:t>NARVAL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(</a:t>
            </a:r>
            <a:r>
              <a:rPr lang="en-US" b="1">
                <a:solidFill>
                  <a:srgbClr val="FF0000"/>
                </a:solidFill>
              </a:rPr>
              <a:t>N</a:t>
            </a:r>
            <a:r>
              <a:rPr lang="en-US" b="1"/>
              <a:t>orth </a:t>
            </a:r>
            <a:r>
              <a:rPr lang="en-US" b="1">
                <a:solidFill>
                  <a:srgbClr val="FF0000"/>
                </a:solidFill>
              </a:rPr>
              <a:t>A</a:t>
            </a:r>
            <a:r>
              <a:rPr lang="en-US" b="1"/>
              <a:t>tlantic </a:t>
            </a:r>
            <a:r>
              <a:rPr lang="en-US" b="1">
                <a:solidFill>
                  <a:srgbClr val="FF0000"/>
                </a:solidFill>
              </a:rPr>
              <a:t>R</a:t>
            </a:r>
            <a:r>
              <a:rPr lang="en-US" b="1"/>
              <a:t>egional </a:t>
            </a:r>
            <a:r>
              <a:rPr lang="en-US" b="1">
                <a:solidFill>
                  <a:srgbClr val="FF0000"/>
                </a:solidFill>
              </a:rPr>
              <a:t>VAL</a:t>
            </a:r>
            <a:r>
              <a:rPr lang="en-US" b="1"/>
              <a:t>idation</a:t>
            </a:r>
            <a:r>
              <a:rPr lang="en-US"/>
              <a:t>) web tool: </a:t>
            </a:r>
            <a:r>
              <a:rPr lang="en-US" b="1" u="sng"/>
              <a:t>IBI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192650" y="220486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• Routinely monitor IBI performance </a:t>
            </a:r>
          </a:p>
        </p:txBody>
      </p:sp>
      <p:grpSp>
        <p:nvGrpSpPr>
          <p:cNvPr id="38" name="37 Grupo"/>
          <p:cNvGrpSpPr/>
          <p:nvPr/>
        </p:nvGrpSpPr>
        <p:grpSpPr>
          <a:xfrm>
            <a:off x="3995936" y="2222868"/>
            <a:ext cx="5242936" cy="4206940"/>
            <a:chOff x="3995936" y="2318404"/>
            <a:chExt cx="5242936" cy="4206940"/>
          </a:xfrm>
        </p:grpSpPr>
        <p:pic>
          <p:nvPicPr>
            <p:cNvPr id="39" name="Picture 7" descr="C:\Users\PABLO\Desktop\TESIS FINAL\PPT\Images\boyas_1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3933056"/>
              <a:ext cx="994738" cy="12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" descr="C:\Users\PABLO\Desktop\TESIS FINAL\PPT\Images\satelite_3.pn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r="10117" b="17142"/>
            <a:stretch/>
          </p:blipFill>
          <p:spPr bwMode="auto">
            <a:xfrm>
              <a:off x="7308472" y="2810072"/>
              <a:ext cx="1512000" cy="1044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" name="40 Grupo"/>
            <p:cNvGrpSpPr/>
            <p:nvPr/>
          </p:nvGrpSpPr>
          <p:grpSpPr>
            <a:xfrm>
              <a:off x="7431610" y="3941594"/>
              <a:ext cx="1399015" cy="2583750"/>
              <a:chOff x="7431610" y="3398557"/>
              <a:chExt cx="1399015" cy="2583750"/>
            </a:xfrm>
          </p:grpSpPr>
          <p:pic>
            <p:nvPicPr>
              <p:cNvPr id="44" name="Picture 9" descr="C:\Users\PABLO\Desktop\TESIS FINAL\PPT\Images\HFR_2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1610" y="4722307"/>
                <a:ext cx="1265723" cy="1260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4" descr="F:\aaa2\Argofloat.jpg"/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10" t="7760" r="34517" b="7262"/>
              <a:stretch/>
            </p:blipFill>
            <p:spPr bwMode="auto">
              <a:xfrm>
                <a:off x="8418867" y="3398557"/>
                <a:ext cx="411758" cy="1260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41 CuadroTexto"/>
            <p:cNvSpPr txBox="1"/>
            <p:nvPr/>
          </p:nvSpPr>
          <p:spPr>
            <a:xfrm>
              <a:off x="4486344" y="2318404"/>
              <a:ext cx="475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/>
                <a:t>Wealth of </a:t>
              </a:r>
              <a:r>
                <a:rPr lang="en-US" b="1"/>
                <a:t>observational sources as benchmark:</a:t>
              </a:r>
            </a:p>
          </p:txBody>
        </p:sp>
        <p:sp>
          <p:nvSpPr>
            <p:cNvPr id="43" name="Flecha: a la derecha 2"/>
            <p:cNvSpPr/>
            <p:nvPr/>
          </p:nvSpPr>
          <p:spPr>
            <a:xfrm>
              <a:off x="3995936" y="2417120"/>
              <a:ext cx="432000" cy="1800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6" name="45 Grupo"/>
          <p:cNvGrpSpPr/>
          <p:nvPr/>
        </p:nvGrpSpPr>
        <p:grpSpPr>
          <a:xfrm>
            <a:off x="1126778" y="4608660"/>
            <a:ext cx="5928326" cy="2144299"/>
            <a:chOff x="1126778" y="4608660"/>
            <a:chExt cx="5928326" cy="2144299"/>
          </a:xfrm>
        </p:grpSpPr>
        <p:sp>
          <p:nvSpPr>
            <p:cNvPr id="47" name="46 Rectángulo"/>
            <p:cNvSpPr/>
            <p:nvPr/>
          </p:nvSpPr>
          <p:spPr>
            <a:xfrm>
              <a:off x="4141576" y="4608660"/>
              <a:ext cx="1016368" cy="16699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1126778" y="6383627"/>
              <a:ext cx="5928326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HF radar as benchmark to validate the surface current field!</a:t>
              </a:r>
              <a:endParaRPr lang="en-US" b="1" u="sng"/>
            </a:p>
          </p:txBody>
        </p:sp>
      </p:grpSp>
    </p:spTree>
    <p:extLst>
      <p:ext uri="{BB962C8B-B14F-4D97-AF65-F5344CB8AC3E}">
        <p14:creationId xmlns:p14="http://schemas.microsoft.com/office/powerpoint/2010/main" val="411619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0" y="1251344"/>
            <a:ext cx="9144000" cy="562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C:\Users\PABLO\Desktop\HFR-Storage\IEEE-2015\POSTER\LOGO PdE 2013 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49651"/>
          <a:stretch/>
        </p:blipFill>
        <p:spPr bwMode="auto">
          <a:xfrm>
            <a:off x="1" y="6394"/>
            <a:ext cx="2555775" cy="6447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PABLO\Desktop\HFR-Storage\IEEE-2015\POSTER\LOGO PdE 2013 HORIZONTAL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 r="132"/>
          <a:stretch/>
        </p:blipFill>
        <p:spPr bwMode="auto">
          <a:xfrm>
            <a:off x="-5647" y="634336"/>
            <a:ext cx="2561423" cy="6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333640" y="99216"/>
            <a:ext cx="7056784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0" kern="1200">
                <a:solidFill>
                  <a:srgbClr val="5959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700" b="1">
                <a:solidFill>
                  <a:schemeClr val="bg1"/>
                </a:solidFill>
              </a:rPr>
              <a:t>Applications:</a:t>
            </a:r>
          </a:p>
          <a:p>
            <a:r>
              <a:rPr lang="es-ES" sz="2700" b="1">
                <a:solidFill>
                  <a:schemeClr val="bg1"/>
                </a:solidFill>
              </a:rPr>
              <a:t>3.- Validation of </a:t>
            </a:r>
            <a:r>
              <a:rPr lang="es-ES" sz="2700" b="1" u="sng">
                <a:solidFill>
                  <a:schemeClr val="bg1"/>
                </a:solidFill>
              </a:rPr>
              <a:t>regional IBI</a:t>
            </a:r>
            <a:r>
              <a:rPr lang="es-ES" sz="2700" b="1">
                <a:solidFill>
                  <a:schemeClr val="bg1"/>
                </a:solidFill>
              </a:rPr>
              <a:t> model</a:t>
            </a:r>
            <a:endParaRPr lang="es-ES" sz="27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PABLO\Desktop\HFR-Storage\PaperIBI_skill_ass_multiplatform\images\DEFINITIVAS\Figure_3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6" y="2751502"/>
            <a:ext cx="3263372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"/>
          <p:cNvCxnSpPr/>
          <p:nvPr/>
        </p:nvCxnSpPr>
        <p:spPr bwMode="auto">
          <a:xfrm>
            <a:off x="4395686" y="2464292"/>
            <a:ext cx="17127" cy="43159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PABLO\Desktop\HFR-Storage\HFR_INCREASE\JMS.t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881" r="14725" b="32760"/>
          <a:stretch/>
        </p:blipFill>
        <p:spPr bwMode="auto">
          <a:xfrm>
            <a:off x="4558353" y="4198078"/>
            <a:ext cx="4032448" cy="169263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167023" y="322168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>
                <a:solidFill>
                  <a:srgbClr val="0070C0"/>
                </a:solidFill>
              </a:rPr>
              <a:t>Further details…</a:t>
            </a:r>
            <a:endParaRPr lang="en-US" sz="2000" b="1">
              <a:solidFill>
                <a:srgbClr val="0070C0"/>
              </a:solidFill>
            </a:endParaRPr>
          </a:p>
        </p:txBody>
      </p:sp>
      <p:pic>
        <p:nvPicPr>
          <p:cNvPr id="11" name="Picture 2" descr="C:\Users\PABLO\Desktop\Paper_1.t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1" r="2072" b="28822"/>
          <a:stretch/>
        </p:blipFill>
        <p:spPr bwMode="auto">
          <a:xfrm>
            <a:off x="4558353" y="2800688"/>
            <a:ext cx="3636026" cy="139544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ABLO\Desktop\Lorente_etal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t="70744" r="84572" b="13041"/>
          <a:stretch/>
        </p:blipFill>
        <p:spPr bwMode="auto">
          <a:xfrm>
            <a:off x="4589404" y="6434012"/>
            <a:ext cx="1188000" cy="28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ABLO\Desktop\Lorente_etal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t="54503" r="49257" b="31310"/>
          <a:stretch/>
        </p:blipFill>
        <p:spPr bwMode="auto">
          <a:xfrm>
            <a:off x="4752472" y="5899236"/>
            <a:ext cx="4068000" cy="252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ABLO\Desktop\Lorente_etal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4" t="54503" r="670" b="29283"/>
          <a:stretch/>
        </p:blipFill>
        <p:spPr bwMode="auto">
          <a:xfrm>
            <a:off x="4803880" y="6151236"/>
            <a:ext cx="3996000" cy="28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PABLO\Desktop\Lorente_etal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70744" r="48152" b="13041"/>
          <a:stretch/>
        </p:blipFill>
        <p:spPr bwMode="auto">
          <a:xfrm>
            <a:off x="5780724" y="6434012"/>
            <a:ext cx="1620000" cy="28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PABLO\Desktop\Lorente_etal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9" t="84415" r="40867" b="-630"/>
          <a:stretch/>
        </p:blipFill>
        <p:spPr bwMode="auto">
          <a:xfrm>
            <a:off x="7344731" y="6481440"/>
            <a:ext cx="1728000" cy="28800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4543445" y="5899236"/>
            <a:ext cx="4488315" cy="8842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39 CuadroTexto"/>
          <p:cNvSpPr txBox="1">
            <a:spLocks noChangeArrowheads="1"/>
          </p:cNvSpPr>
          <p:nvPr/>
        </p:nvSpPr>
        <p:spPr bwMode="auto">
          <a:xfrm>
            <a:off x="952760" y="2407240"/>
            <a:ext cx="25391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b="1" u="sng">
                <a:latin typeface="Calibri" pitchFamily="34" charset="0"/>
              </a:rPr>
              <a:t>Ebro Delta SPRING 2014</a:t>
            </a:r>
          </a:p>
        </p:txBody>
      </p:sp>
      <p:grpSp>
        <p:nvGrpSpPr>
          <p:cNvPr id="19" name="18 Grupo"/>
          <p:cNvGrpSpPr/>
          <p:nvPr/>
        </p:nvGrpSpPr>
        <p:grpSpPr>
          <a:xfrm>
            <a:off x="64216" y="1310856"/>
            <a:ext cx="9157240" cy="1006960"/>
            <a:chOff x="64216" y="5693464"/>
            <a:chExt cx="9157240" cy="1006960"/>
          </a:xfrm>
        </p:grpSpPr>
        <p:grpSp>
          <p:nvGrpSpPr>
            <p:cNvPr id="20" name="19 Grupo"/>
            <p:cNvGrpSpPr/>
            <p:nvPr/>
          </p:nvGrpSpPr>
          <p:grpSpPr>
            <a:xfrm>
              <a:off x="1343637" y="5693464"/>
              <a:ext cx="7704856" cy="468000"/>
              <a:chOff x="398061" y="4216200"/>
              <a:chExt cx="7704856" cy="468000"/>
            </a:xfrm>
          </p:grpSpPr>
          <p:sp>
            <p:nvSpPr>
              <p:cNvPr id="28" name="27 Rectángulo"/>
              <p:cNvSpPr>
                <a:spLocks noChangeAspect="1"/>
              </p:cNvSpPr>
              <p:nvPr/>
            </p:nvSpPr>
            <p:spPr>
              <a:xfrm>
                <a:off x="398061" y="4216200"/>
                <a:ext cx="468000" cy="468000"/>
              </a:xfrm>
              <a:prstGeom prst="rect">
                <a:avLst/>
              </a:prstGeom>
              <a:solidFill>
                <a:srgbClr val="00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28 Rectángulo"/>
              <p:cNvSpPr/>
              <p:nvPr/>
            </p:nvSpPr>
            <p:spPr>
              <a:xfrm>
                <a:off x="883334" y="4216200"/>
                <a:ext cx="7219583" cy="46038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29 Elipse"/>
              <p:cNvSpPr>
                <a:spLocks noChangeAspect="1"/>
              </p:cNvSpPr>
              <p:nvPr/>
            </p:nvSpPr>
            <p:spPr>
              <a:xfrm>
                <a:off x="450541" y="4273500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30 CuadroTexto"/>
              <p:cNvSpPr txBox="1"/>
              <p:nvPr/>
            </p:nvSpPr>
            <p:spPr>
              <a:xfrm>
                <a:off x="491273" y="4245696"/>
                <a:ext cx="43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200" b="1">
                    <a:solidFill>
                      <a:srgbClr val="00B0F0"/>
                    </a:solidFill>
                  </a:rPr>
                  <a:t>!</a:t>
                </a:r>
                <a:endParaRPr lang="en-US" sz="2200" b="1">
                  <a:solidFill>
                    <a:srgbClr val="00B0F0"/>
                  </a:solidFill>
                </a:endParaRPr>
              </a:p>
            </p:txBody>
          </p:sp>
          <p:sp>
            <p:nvSpPr>
              <p:cNvPr id="35" name="34 CuadroTexto"/>
              <p:cNvSpPr txBox="1"/>
              <p:nvPr/>
            </p:nvSpPr>
            <p:spPr>
              <a:xfrm>
                <a:off x="861662" y="4270792"/>
                <a:ext cx="72387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/>
                  <a:t>Skill assessment of Operational Ocean Forecasting Systems </a:t>
                </a:r>
              </a:p>
            </p:txBody>
          </p:sp>
        </p:grpSp>
        <p:grpSp>
          <p:nvGrpSpPr>
            <p:cNvPr id="21" name="20 Grupo"/>
            <p:cNvGrpSpPr/>
            <p:nvPr/>
          </p:nvGrpSpPr>
          <p:grpSpPr>
            <a:xfrm>
              <a:off x="1343637" y="6232424"/>
              <a:ext cx="7877819" cy="468000"/>
              <a:chOff x="398061" y="4792264"/>
              <a:chExt cx="7877819" cy="468000"/>
            </a:xfrm>
          </p:grpSpPr>
          <p:sp>
            <p:nvSpPr>
              <p:cNvPr id="23" name="22 Rectángulo"/>
              <p:cNvSpPr>
                <a:spLocks noChangeAspect="1"/>
              </p:cNvSpPr>
              <p:nvPr/>
            </p:nvSpPr>
            <p:spPr>
              <a:xfrm>
                <a:off x="398061" y="4792264"/>
                <a:ext cx="468000" cy="468000"/>
              </a:xfrm>
              <a:prstGeom prst="rect">
                <a:avLst/>
              </a:prstGeom>
              <a:solidFill>
                <a:srgbClr val="00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880810" y="4792264"/>
                <a:ext cx="7219584" cy="46038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24 Elipse"/>
              <p:cNvSpPr>
                <a:spLocks noChangeAspect="1"/>
              </p:cNvSpPr>
              <p:nvPr/>
            </p:nvSpPr>
            <p:spPr>
              <a:xfrm>
                <a:off x="450541" y="4849564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25 CuadroTexto"/>
              <p:cNvSpPr txBox="1"/>
              <p:nvPr/>
            </p:nvSpPr>
            <p:spPr>
              <a:xfrm>
                <a:off x="491273" y="4821760"/>
                <a:ext cx="43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200" b="1">
                    <a:solidFill>
                      <a:srgbClr val="00B0F0"/>
                    </a:solidFill>
                  </a:rPr>
                  <a:t>!</a:t>
                </a:r>
                <a:endParaRPr lang="en-US" sz="2200" b="1">
                  <a:solidFill>
                    <a:srgbClr val="00B0F0"/>
                  </a:solidFill>
                </a:endParaRPr>
              </a:p>
            </p:txBody>
          </p:sp>
          <p:sp>
            <p:nvSpPr>
              <p:cNvPr id="27" name="26 CuadroTexto"/>
              <p:cNvSpPr txBox="1"/>
              <p:nvPr/>
            </p:nvSpPr>
            <p:spPr>
              <a:xfrm>
                <a:off x="861662" y="4846856"/>
                <a:ext cx="74142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/>
                  <a:t>Integrate a synergistic data-model approach  </a:t>
                </a:r>
                <a:r>
                  <a:rPr lang="en-US" sz="2000" b="1">
                    <a:sym typeface="Wingdings" pitchFamily="2" charset="2"/>
                  </a:rPr>
                  <a:t>  Coastal circulation</a:t>
                </a:r>
                <a:endParaRPr lang="es-ES" sz="2000" b="1"/>
              </a:p>
            </p:txBody>
          </p:sp>
        </p:grpSp>
        <p:sp>
          <p:nvSpPr>
            <p:cNvPr id="22" name="21 CuadroTexto"/>
            <p:cNvSpPr txBox="1"/>
            <p:nvPr/>
          </p:nvSpPr>
          <p:spPr>
            <a:xfrm>
              <a:off x="64216" y="5886135"/>
              <a:ext cx="1189276" cy="61568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b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2200" b="1">
                  <a:solidFill>
                    <a:srgbClr val="FF0000"/>
                  </a:solidFill>
                </a:rPr>
                <a:t>CMEMS context:</a:t>
              </a:r>
              <a:endParaRPr lang="en-US" sz="2200" b="1">
                <a:solidFill>
                  <a:srgbClr val="FF0000"/>
                </a:solidFill>
              </a:endParaRPr>
            </a:p>
          </p:txBody>
        </p:sp>
      </p:grpSp>
      <p:sp>
        <p:nvSpPr>
          <p:cNvPr id="36" name="39 CuadroTexto"/>
          <p:cNvSpPr txBox="1">
            <a:spLocks noChangeArrowheads="1"/>
          </p:cNvSpPr>
          <p:nvPr/>
        </p:nvSpPr>
        <p:spPr bwMode="auto">
          <a:xfrm>
            <a:off x="4481152" y="2411008"/>
            <a:ext cx="25391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b="1">
                <a:solidFill>
                  <a:srgbClr val="0070C0"/>
                </a:solidFill>
                <a:latin typeface="Calibri" pitchFamily="34" charset="0"/>
              </a:rPr>
              <a:t>Further details…</a:t>
            </a:r>
          </a:p>
        </p:txBody>
      </p:sp>
    </p:spTree>
    <p:extLst>
      <p:ext uri="{BB962C8B-B14F-4D97-AF65-F5344CB8AC3E}">
        <p14:creationId xmlns:p14="http://schemas.microsoft.com/office/powerpoint/2010/main" val="38343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0" y="1251344"/>
            <a:ext cx="9144000" cy="562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C:\Users\PABLO\Desktop\HFR-Storage\IEEE-2015\POSTER\LOGO PdE 2013 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49651"/>
          <a:stretch/>
        </p:blipFill>
        <p:spPr bwMode="auto">
          <a:xfrm>
            <a:off x="1" y="6394"/>
            <a:ext cx="2555775" cy="6447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PABLO\Desktop\HFR-Storage\IEEE-2015\POSTER\LOGO PdE 2013 HORIZONTAL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 r="132"/>
          <a:stretch/>
        </p:blipFill>
        <p:spPr bwMode="auto">
          <a:xfrm>
            <a:off x="-5647" y="634336"/>
            <a:ext cx="2561423" cy="6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333640" y="99216"/>
            <a:ext cx="7056784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0" kern="1200">
                <a:solidFill>
                  <a:srgbClr val="5959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700" b="1">
                <a:solidFill>
                  <a:schemeClr val="bg1"/>
                </a:solidFill>
              </a:rPr>
              <a:t>Applications:</a:t>
            </a:r>
          </a:p>
          <a:p>
            <a:r>
              <a:rPr lang="es-ES" sz="2700" b="1">
                <a:solidFill>
                  <a:schemeClr val="bg1"/>
                </a:solidFill>
              </a:rPr>
              <a:t>4.- Validation of </a:t>
            </a:r>
            <a:r>
              <a:rPr lang="es-ES" sz="2700" b="1" u="sng">
                <a:solidFill>
                  <a:schemeClr val="bg1"/>
                </a:solidFill>
              </a:rPr>
              <a:t>coastal nested</a:t>
            </a:r>
            <a:r>
              <a:rPr lang="es-ES" sz="2700" b="1">
                <a:solidFill>
                  <a:schemeClr val="bg1"/>
                </a:solidFill>
              </a:rPr>
              <a:t> models</a:t>
            </a:r>
            <a:endParaRPr lang="es-ES" sz="2700" b="1" dirty="0">
              <a:solidFill>
                <a:schemeClr val="bg1"/>
              </a:solidFill>
            </a:endParaRPr>
          </a:p>
        </p:txBody>
      </p:sp>
      <p:pic>
        <p:nvPicPr>
          <p:cNvPr id="7" name="Picture 3" descr="C:\Users\PABLO\Desktop\TESIS FINAL\Images\Cap6\DEF\Figue_6.2.t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7331"/>
          <a:stretch/>
        </p:blipFill>
        <p:spPr bwMode="auto">
          <a:xfrm>
            <a:off x="296232" y="1440072"/>
            <a:ext cx="5779217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0" y="1340768"/>
            <a:ext cx="9144000" cy="5524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8 Grupo"/>
          <p:cNvGrpSpPr/>
          <p:nvPr/>
        </p:nvGrpSpPr>
        <p:grpSpPr>
          <a:xfrm>
            <a:off x="612950" y="5454184"/>
            <a:ext cx="8143049" cy="1256600"/>
            <a:chOff x="1043609" y="5272992"/>
            <a:chExt cx="8143049" cy="1256600"/>
          </a:xfrm>
        </p:grpSpPr>
        <p:sp>
          <p:nvSpPr>
            <p:cNvPr id="10" name="9 Rectángulo redondeado"/>
            <p:cNvSpPr/>
            <p:nvPr/>
          </p:nvSpPr>
          <p:spPr>
            <a:xfrm>
              <a:off x="1043609" y="5272992"/>
              <a:ext cx="8143049" cy="1228823"/>
            </a:xfrm>
            <a:prstGeom prst="roundRect">
              <a:avLst>
                <a:gd name="adj" fmla="val 6375"/>
              </a:avLst>
            </a:prstGeom>
            <a:solidFill>
              <a:schemeClr val="bg1"/>
            </a:solidFill>
            <a:ln w="12700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39 CuadroTexto"/>
            <p:cNvSpPr txBox="1">
              <a:spLocks noChangeArrowheads="1"/>
            </p:cNvSpPr>
            <p:nvPr/>
          </p:nvSpPr>
          <p:spPr bwMode="auto">
            <a:xfrm>
              <a:off x="1071988" y="5308745"/>
              <a:ext cx="8101022" cy="1220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eaLnBrk="1" hangingPunct="1">
                <a:lnSpc>
                  <a:spcPts val="2200"/>
                </a:lnSpc>
                <a:defRPr/>
              </a:pPr>
              <a:r>
                <a:rPr lang="es-ES" sz="2000" b="1">
                  <a:latin typeface="Calibri" pitchFamily="34" charset="0"/>
                </a:rPr>
                <a:t>• </a:t>
              </a:r>
              <a:r>
                <a:rPr lang="en-US" sz="2000" b="1" cap="all">
                  <a:solidFill>
                    <a:srgbClr val="FF0000"/>
                  </a:solidFill>
                  <a:latin typeface="Calibri" pitchFamily="34" charset="0"/>
                </a:rPr>
                <a:t>NARVAL:</a:t>
              </a:r>
              <a:r>
                <a:rPr lang="en-US" sz="2000" b="1" cap="all">
                  <a:latin typeface="Calibri" pitchFamily="34" charset="0"/>
                </a:rPr>
                <a:t> </a:t>
              </a:r>
              <a:r>
                <a:rPr lang="es-ES" sz="2000" b="1" cap="all">
                  <a:latin typeface="Calibri" pitchFamily="34" charset="0"/>
                </a:rPr>
                <a:t>INTERCOMPARISON OF MODEL SOLUTIONS</a:t>
              </a:r>
            </a:p>
            <a:p>
              <a:pPr algn="just" eaLnBrk="1" hangingPunct="1">
                <a:lnSpc>
                  <a:spcPts val="2200"/>
                </a:lnSpc>
                <a:defRPr/>
              </a:pPr>
              <a:r>
                <a:rPr lang="es-ES" sz="2000" b="1">
                  <a:latin typeface="Calibri" pitchFamily="34" charset="0"/>
                </a:rPr>
                <a:t>• IBI (</a:t>
              </a:r>
              <a:r>
                <a:rPr lang="es-ES" sz="1500" b="1">
                  <a:solidFill>
                    <a:srgbClr val="0033CC"/>
                  </a:solidFill>
                  <a:latin typeface="Calibri" pitchFamily="34" charset="0"/>
                </a:rPr>
                <a:t>«father» system</a:t>
              </a:r>
              <a:r>
                <a:rPr lang="es-ES" sz="2000" b="1">
                  <a:latin typeface="Calibri" pitchFamily="34" charset="0"/>
                </a:rPr>
                <a:t>) versus High-resolution coastal models (</a:t>
              </a:r>
              <a:r>
                <a:rPr lang="es-ES" sz="1500" b="1">
                  <a:solidFill>
                    <a:srgbClr val="0033CC"/>
                  </a:solidFill>
                  <a:latin typeface="Calibri" pitchFamily="34" charset="0"/>
                </a:rPr>
                <a:t>«sons»</a:t>
              </a:r>
              <a:r>
                <a:rPr lang="es-ES" sz="2000" b="1">
                  <a:latin typeface="Calibri" pitchFamily="34" charset="0"/>
                </a:rPr>
                <a:t>)</a:t>
              </a:r>
            </a:p>
            <a:p>
              <a:pPr algn="just" eaLnBrk="1" hangingPunct="1">
                <a:lnSpc>
                  <a:spcPts val="2200"/>
                </a:lnSpc>
                <a:defRPr/>
              </a:pPr>
              <a:r>
                <a:rPr lang="es-ES" sz="2000" b="1">
                  <a:latin typeface="Calibri" pitchFamily="34" charset="0"/>
                </a:rPr>
                <a:t>• </a:t>
              </a:r>
              <a:r>
                <a:rPr lang="es-ES" sz="2000" b="1">
                  <a:solidFill>
                    <a:srgbClr val="FF0000"/>
                  </a:solidFill>
                  <a:latin typeface="Calibri" pitchFamily="34" charset="0"/>
                </a:rPr>
                <a:t>Verify consistency of downscalling methodologies </a:t>
              </a:r>
              <a:r>
                <a:rPr lang="es-ES" sz="2000" b="1" u="sng">
                  <a:solidFill>
                    <a:srgbClr val="FF0000"/>
                  </a:solidFill>
                  <a:latin typeface="Calibri" pitchFamily="34" charset="0"/>
                </a:rPr>
                <a:t>in port approach areas</a:t>
              </a:r>
            </a:p>
            <a:p>
              <a:pPr algn="just" eaLnBrk="1" hangingPunct="1">
                <a:lnSpc>
                  <a:spcPts val="2200"/>
                </a:lnSpc>
                <a:defRPr/>
              </a:pPr>
              <a:r>
                <a:rPr lang="es-ES" sz="2000" b="1">
                  <a:latin typeface="Calibri" pitchFamily="34" charset="0"/>
                </a:rPr>
                <a:t>• </a:t>
              </a:r>
              <a:r>
                <a:rPr lang="es-ES" sz="2000" b="1" u="sng">
                  <a:latin typeface="Calibri" pitchFamily="34" charset="0"/>
                </a:rPr>
                <a:t>HF radar as bechmark tool in critical ports (Algeciras, Tarragona, etc.) </a:t>
              </a:r>
              <a:endParaRPr lang="en-US" sz="2000" b="1">
                <a:latin typeface="Calibri" pitchFamily="34" charset="0"/>
              </a:endParaRPr>
            </a:p>
          </p:txBody>
        </p:sp>
      </p:grpSp>
      <p:pic>
        <p:nvPicPr>
          <p:cNvPr id="12" name="Imagen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2" t="2611" r="5301" b="46976"/>
          <a:stretch/>
        </p:blipFill>
        <p:spPr>
          <a:xfrm>
            <a:off x="4424323" y="2649922"/>
            <a:ext cx="2242625" cy="18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Imagen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t="82529" r="72708" b="115"/>
          <a:stretch/>
        </p:blipFill>
        <p:spPr>
          <a:xfrm>
            <a:off x="3384804" y="3441900"/>
            <a:ext cx="994286" cy="72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Imagen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b="20284"/>
          <a:stretch/>
        </p:blipFill>
        <p:spPr>
          <a:xfrm>
            <a:off x="5089981" y="1785716"/>
            <a:ext cx="1291478" cy="72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Imagen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1" t="10541" r="1908" b="22013"/>
          <a:stretch/>
        </p:blipFill>
        <p:spPr>
          <a:xfrm>
            <a:off x="3734583" y="1713716"/>
            <a:ext cx="1118120" cy="79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Imagen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1" t="5976" r="228"/>
          <a:stretch/>
        </p:blipFill>
        <p:spPr>
          <a:xfrm>
            <a:off x="7381726" y="3098488"/>
            <a:ext cx="1158528" cy="10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Imagen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" t="6613" b="10553"/>
          <a:stretch/>
        </p:blipFill>
        <p:spPr>
          <a:xfrm>
            <a:off x="7345019" y="2098645"/>
            <a:ext cx="1257566" cy="72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Imagen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10621" r="6209" b="5402"/>
          <a:stretch/>
        </p:blipFill>
        <p:spPr>
          <a:xfrm>
            <a:off x="7389317" y="4508165"/>
            <a:ext cx="1193145" cy="72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Imagen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r="6752" b="10262"/>
          <a:stretch/>
        </p:blipFill>
        <p:spPr>
          <a:xfrm>
            <a:off x="1676124" y="1665102"/>
            <a:ext cx="1345936" cy="1080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0" name="Imagen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9" t="1" r="337" b="10508"/>
          <a:stretch/>
        </p:blipFill>
        <p:spPr>
          <a:xfrm>
            <a:off x="1652808" y="3023747"/>
            <a:ext cx="1008345" cy="10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1628931" y="2694150"/>
            <a:ext cx="102880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b="1" dirty="0">
                <a:latin typeface="+mj-lt"/>
              </a:rPr>
              <a:t>CST-PAL</a:t>
            </a:r>
            <a:endParaRPr lang="en-US" altLang="en-US" dirty="0">
              <a:latin typeface="+mj-lt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3763209" y="1375856"/>
            <a:ext cx="103175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b="1">
                <a:latin typeface="+mj-lt"/>
              </a:rPr>
              <a:t>CST-FER</a:t>
            </a:r>
            <a:endParaRPr lang="en-US" altLang="en-US" dirty="0">
              <a:latin typeface="+mj-lt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249184" y="1453305"/>
            <a:ext cx="96763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b="1">
                <a:latin typeface="+mj-lt"/>
              </a:rPr>
              <a:t>CST-BIL</a:t>
            </a:r>
            <a:endParaRPr lang="en-US" altLang="en-US" dirty="0">
              <a:latin typeface="+mj-lt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436348" y="1745566"/>
            <a:ext cx="1086964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b="1">
                <a:latin typeface="+mj-lt"/>
              </a:rPr>
              <a:t>CST-BAR</a:t>
            </a:r>
            <a:endParaRPr lang="en-US" altLang="en-US" dirty="0">
              <a:latin typeface="+mj-lt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456571" y="2784121"/>
            <a:ext cx="105169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b="1">
                <a:latin typeface="+mj-lt"/>
              </a:rPr>
              <a:t>CST-TAR</a:t>
            </a:r>
            <a:endParaRPr lang="en-US" altLang="en-US" dirty="0">
              <a:latin typeface="+mj-lt"/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405905" y="4166128"/>
            <a:ext cx="1134349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b="1">
                <a:latin typeface="+mj-lt"/>
              </a:rPr>
              <a:t>CST-ALM</a:t>
            </a:r>
            <a:endParaRPr lang="en-US" altLang="en-US" dirty="0">
              <a:latin typeface="+mj-lt"/>
            </a:endParaRPr>
          </a:p>
        </p:txBody>
      </p:sp>
      <p:pic>
        <p:nvPicPr>
          <p:cNvPr id="27" name="Imagen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0" t="9389" r="939" b="16583"/>
          <a:stretch/>
        </p:blipFill>
        <p:spPr>
          <a:xfrm>
            <a:off x="3501374" y="4449922"/>
            <a:ext cx="761145" cy="72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841692" y="1337000"/>
            <a:ext cx="106542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b="1">
                <a:latin typeface="+mj-lt"/>
              </a:rPr>
              <a:t>CST-TEN</a:t>
            </a:r>
            <a:endParaRPr lang="en-US" altLang="en-US" dirty="0">
              <a:latin typeface="+mj-lt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4207364" y="4633565"/>
            <a:ext cx="110068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b="1">
                <a:latin typeface="+mj-lt"/>
              </a:rPr>
              <a:t>CST-GCA</a:t>
            </a:r>
            <a:endParaRPr lang="en-US" altLang="en-US" dirty="0">
              <a:latin typeface="+mj-lt"/>
            </a:endParaRPr>
          </a:p>
        </p:txBody>
      </p:sp>
      <p:grpSp>
        <p:nvGrpSpPr>
          <p:cNvPr id="30" name="58 Grupo"/>
          <p:cNvGrpSpPr/>
          <p:nvPr/>
        </p:nvGrpSpPr>
        <p:grpSpPr>
          <a:xfrm>
            <a:off x="5234807" y="2705342"/>
            <a:ext cx="659155" cy="543079"/>
            <a:chOff x="3986148" y="3501008"/>
            <a:chExt cx="659155" cy="543079"/>
          </a:xfrm>
        </p:grpSpPr>
        <p:sp>
          <p:nvSpPr>
            <p:cNvPr id="31" name="59 Estrella de 5 puntas"/>
            <p:cNvSpPr/>
            <p:nvPr/>
          </p:nvSpPr>
          <p:spPr>
            <a:xfrm>
              <a:off x="4211960" y="3501008"/>
              <a:ext cx="288032" cy="234026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60 CuadroTexto"/>
            <p:cNvSpPr txBox="1"/>
            <p:nvPr/>
          </p:nvSpPr>
          <p:spPr>
            <a:xfrm>
              <a:off x="3986148" y="3736310"/>
              <a:ext cx="6591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b="1" i="1" dirty="0">
                  <a:solidFill>
                    <a:schemeClr val="bg1"/>
                  </a:solidFill>
                  <a:ea typeface="OpenSymbol" panose="05010000000000000000" pitchFamily="2" charset="0"/>
                  <a:cs typeface="Vrinda" panose="020B0502040204020203" pitchFamily="34" charset="0"/>
                </a:rPr>
                <a:t>Bilbao</a:t>
              </a:r>
              <a:endParaRPr lang="es-ES" sz="1400" b="1" i="1" dirty="0">
                <a:solidFill>
                  <a:schemeClr val="bg1"/>
                </a:solidFill>
                <a:ea typeface="OpenSymbol" panose="05010000000000000000" pitchFamily="2" charset="0"/>
                <a:cs typeface="Vrinda" panose="020B0502040204020203" pitchFamily="34" charset="0"/>
              </a:endParaRPr>
            </a:p>
          </p:txBody>
        </p:sp>
      </p:grpSp>
      <p:grpSp>
        <p:nvGrpSpPr>
          <p:cNvPr id="36" name="58 Grupo"/>
          <p:cNvGrpSpPr/>
          <p:nvPr/>
        </p:nvGrpSpPr>
        <p:grpSpPr>
          <a:xfrm>
            <a:off x="4310005" y="2708113"/>
            <a:ext cx="656462" cy="513697"/>
            <a:chOff x="4089348" y="3501008"/>
            <a:chExt cx="656462" cy="513697"/>
          </a:xfrm>
        </p:grpSpPr>
        <p:sp>
          <p:nvSpPr>
            <p:cNvPr id="37" name="59 Estrella de 5 puntas"/>
            <p:cNvSpPr/>
            <p:nvPr/>
          </p:nvSpPr>
          <p:spPr>
            <a:xfrm>
              <a:off x="4211960" y="3501008"/>
              <a:ext cx="288032" cy="234026"/>
            </a:xfrm>
            <a:prstGeom prst="star5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60 CuadroTexto"/>
            <p:cNvSpPr txBox="1"/>
            <p:nvPr/>
          </p:nvSpPr>
          <p:spPr>
            <a:xfrm>
              <a:off x="4089348" y="3706928"/>
              <a:ext cx="656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400" b="1" i="1" dirty="0">
                  <a:solidFill>
                    <a:schemeClr val="bg1"/>
                  </a:solidFill>
                  <a:ea typeface="OpenSymbol" panose="05010000000000000000" pitchFamily="2" charset="0"/>
                  <a:cs typeface="Vrinda" panose="020B0502040204020203" pitchFamily="34" charset="0"/>
                </a:rPr>
                <a:t>Ferrol </a:t>
              </a:r>
              <a:endParaRPr lang="es-ES" sz="1400" b="1" i="1" dirty="0">
                <a:solidFill>
                  <a:schemeClr val="bg1"/>
                </a:solidFill>
                <a:ea typeface="OpenSymbol" panose="05010000000000000000" pitchFamily="2" charset="0"/>
                <a:cs typeface="Vrinda" panose="020B0502040204020203" pitchFamily="34" charset="0"/>
              </a:endParaRPr>
            </a:p>
          </p:txBody>
        </p:sp>
      </p:grpSp>
      <p:sp>
        <p:nvSpPr>
          <p:cNvPr id="39" name="59 Estrella de 5 puntas"/>
          <p:cNvSpPr/>
          <p:nvPr/>
        </p:nvSpPr>
        <p:spPr>
          <a:xfrm>
            <a:off x="6038197" y="3191396"/>
            <a:ext cx="288032" cy="234026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0" name="59 Estrella de 5 puntas"/>
          <p:cNvSpPr/>
          <p:nvPr/>
        </p:nvSpPr>
        <p:spPr>
          <a:xfrm>
            <a:off x="5531154" y="4001486"/>
            <a:ext cx="288032" cy="234026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60 CuadroTexto"/>
          <p:cNvSpPr txBox="1"/>
          <p:nvPr/>
        </p:nvSpPr>
        <p:spPr>
          <a:xfrm>
            <a:off x="5702232" y="3746974"/>
            <a:ext cx="951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i="1" dirty="0">
                <a:solidFill>
                  <a:schemeClr val="bg1"/>
                </a:solidFill>
                <a:ea typeface="OpenSymbol" panose="05010000000000000000" pitchFamily="2" charset="0"/>
                <a:cs typeface="Vrinda" panose="020B0502040204020203" pitchFamily="34" charset="0"/>
              </a:rPr>
              <a:t>Tarragona</a:t>
            </a:r>
            <a:endParaRPr lang="es-ES" sz="1400" b="1" i="1" dirty="0">
              <a:solidFill>
                <a:schemeClr val="bg1"/>
              </a:solidFill>
              <a:ea typeface="OpenSymbol" panose="05010000000000000000" pitchFamily="2" charset="0"/>
              <a:cs typeface="Vrinda" panose="020B0502040204020203" pitchFamily="34" charset="0"/>
            </a:endParaRPr>
          </a:p>
        </p:txBody>
      </p:sp>
      <p:sp>
        <p:nvSpPr>
          <p:cNvPr id="42" name="60 CuadroTexto"/>
          <p:cNvSpPr txBox="1"/>
          <p:nvPr/>
        </p:nvSpPr>
        <p:spPr>
          <a:xfrm>
            <a:off x="4923566" y="4191607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b="1" i="1" dirty="0" err="1">
                <a:solidFill>
                  <a:schemeClr val="bg1"/>
                </a:solidFill>
                <a:ea typeface="OpenSymbol" panose="05010000000000000000" pitchFamily="2" charset="0"/>
                <a:cs typeface="Vrinda" panose="020B0502040204020203" pitchFamily="34" charset="0"/>
              </a:rPr>
              <a:t>Almeria</a:t>
            </a:r>
            <a:r>
              <a:rPr lang="es-ES_tradnl" sz="1400" b="1" i="1" dirty="0">
                <a:solidFill>
                  <a:schemeClr val="bg1"/>
                </a:solidFill>
                <a:ea typeface="OpenSymbol" panose="05010000000000000000" pitchFamily="2" charset="0"/>
                <a:cs typeface="Vrinda" panose="020B0502040204020203" pitchFamily="34" charset="0"/>
              </a:rPr>
              <a:t> </a:t>
            </a:r>
            <a:endParaRPr lang="es-ES" sz="1400" b="1" i="1" dirty="0">
              <a:solidFill>
                <a:schemeClr val="bg1"/>
              </a:solidFill>
              <a:ea typeface="OpenSymbol" panose="05010000000000000000" pitchFamily="2" charset="0"/>
              <a:cs typeface="Vrinda" panose="020B0502040204020203" pitchFamily="34" charset="0"/>
            </a:endParaRPr>
          </a:p>
        </p:txBody>
      </p:sp>
      <p:sp>
        <p:nvSpPr>
          <p:cNvPr id="43" name="59 Estrella de 5 puntas"/>
          <p:cNvSpPr/>
          <p:nvPr/>
        </p:nvSpPr>
        <p:spPr>
          <a:xfrm>
            <a:off x="6340084" y="2993374"/>
            <a:ext cx="288032" cy="234026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4" name="59 Estrella de 5 puntas"/>
          <p:cNvSpPr/>
          <p:nvPr/>
        </p:nvSpPr>
        <p:spPr>
          <a:xfrm>
            <a:off x="3905448" y="3725705"/>
            <a:ext cx="288032" cy="234026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5" name="59 Estrella de 5 puntas"/>
          <p:cNvSpPr/>
          <p:nvPr/>
        </p:nvSpPr>
        <p:spPr>
          <a:xfrm>
            <a:off x="3689424" y="3571981"/>
            <a:ext cx="288032" cy="234026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6" name="59 Estrella de 5 puntas"/>
          <p:cNvSpPr/>
          <p:nvPr/>
        </p:nvSpPr>
        <p:spPr>
          <a:xfrm>
            <a:off x="3401392" y="3499973"/>
            <a:ext cx="288032" cy="234026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7" name="59 Estrella de 5 puntas"/>
          <p:cNvSpPr/>
          <p:nvPr/>
        </p:nvSpPr>
        <p:spPr>
          <a:xfrm>
            <a:off x="3553792" y="3788005"/>
            <a:ext cx="288032" cy="234026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48" name="47 Conector recto de flecha"/>
          <p:cNvCxnSpPr/>
          <p:nvPr/>
        </p:nvCxnSpPr>
        <p:spPr>
          <a:xfrm flipH="1">
            <a:off x="2307387" y="3644663"/>
            <a:ext cx="113557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 flipV="1">
            <a:off x="4581259" y="2261982"/>
            <a:ext cx="11948" cy="428117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 flipV="1">
            <a:off x="5603226" y="2347845"/>
            <a:ext cx="11948" cy="389197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>
            <a:off x="6247263" y="3339369"/>
            <a:ext cx="1368151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 flipV="1">
            <a:off x="6547239" y="2346251"/>
            <a:ext cx="952918" cy="735529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>
            <a:off x="5791540" y="4161900"/>
            <a:ext cx="1708617" cy="74783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/>
          <p:nvPr/>
        </p:nvCxnSpPr>
        <p:spPr>
          <a:xfrm flipH="1" flipV="1">
            <a:off x="2795759" y="2462185"/>
            <a:ext cx="1025764" cy="110979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 flipH="1">
            <a:off x="4036483" y="3980428"/>
            <a:ext cx="13010" cy="599665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Rectángulo"/>
          <p:cNvSpPr/>
          <p:nvPr/>
        </p:nvSpPr>
        <p:spPr>
          <a:xfrm>
            <a:off x="1454472" y="1389710"/>
            <a:ext cx="7300415" cy="39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Imagen 1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t="33043" r="4269" b="27268"/>
          <a:stretch/>
        </p:blipFill>
        <p:spPr>
          <a:xfrm>
            <a:off x="1642425" y="4580141"/>
            <a:ext cx="1670400" cy="43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1574575" y="4238136"/>
            <a:ext cx="1206484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b="1">
                <a:latin typeface="+mj-lt"/>
              </a:rPr>
              <a:t>CST-GOM</a:t>
            </a:r>
            <a:endParaRPr lang="en-US" altLang="en-US" dirty="0">
              <a:latin typeface="+mj-lt"/>
            </a:endParaRPr>
          </a:p>
        </p:txBody>
      </p:sp>
      <p:cxnSp>
        <p:nvCxnSpPr>
          <p:cNvPr id="59" name="58 Conector recto de flecha"/>
          <p:cNvCxnSpPr/>
          <p:nvPr/>
        </p:nvCxnSpPr>
        <p:spPr>
          <a:xfrm flipH="1">
            <a:off x="3070342" y="3990174"/>
            <a:ext cx="525016" cy="79211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39 CuadroTexto"/>
          <p:cNvSpPr txBox="1">
            <a:spLocks noChangeArrowheads="1"/>
          </p:cNvSpPr>
          <p:nvPr/>
        </p:nvSpPr>
        <p:spPr bwMode="auto">
          <a:xfrm>
            <a:off x="-46392" y="2937138"/>
            <a:ext cx="12790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cap="all">
                <a:latin typeface="Calibri" pitchFamily="34" charset="0"/>
              </a:rPr>
              <a:t>SAMOA PROJECT:</a:t>
            </a:r>
            <a:endParaRPr lang="es-ES" sz="2000" b="1" u="sng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0" y="1251344"/>
            <a:ext cx="9144000" cy="562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C:\Users\PABLO\Desktop\HFR-Storage\IEEE-2015\POSTER\LOGO PdE 2013 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49651"/>
          <a:stretch/>
        </p:blipFill>
        <p:spPr bwMode="auto">
          <a:xfrm>
            <a:off x="1" y="6394"/>
            <a:ext cx="2555775" cy="6447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PABLO\Desktop\HFR-Storage\IEEE-2015\POSTER\LOGO PdE 2013 HORIZONTAL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 r="132"/>
          <a:stretch/>
        </p:blipFill>
        <p:spPr bwMode="auto">
          <a:xfrm>
            <a:off x="-5647" y="634336"/>
            <a:ext cx="2561423" cy="6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333640" y="99216"/>
            <a:ext cx="7056784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0" kern="1200">
                <a:solidFill>
                  <a:srgbClr val="5959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700" b="1">
                <a:solidFill>
                  <a:schemeClr val="bg1"/>
                </a:solidFill>
              </a:rPr>
              <a:t>Applications:</a:t>
            </a:r>
          </a:p>
          <a:p>
            <a:r>
              <a:rPr lang="es-ES" sz="2700" b="1">
                <a:solidFill>
                  <a:schemeClr val="bg1"/>
                </a:solidFill>
              </a:rPr>
              <a:t>4.- Validation of </a:t>
            </a:r>
            <a:r>
              <a:rPr lang="es-ES" sz="2700" b="1" u="sng">
                <a:solidFill>
                  <a:schemeClr val="bg1"/>
                </a:solidFill>
              </a:rPr>
              <a:t>coastal nested</a:t>
            </a:r>
            <a:r>
              <a:rPr lang="es-ES" sz="2700" b="1">
                <a:solidFill>
                  <a:schemeClr val="bg1"/>
                </a:solidFill>
              </a:rPr>
              <a:t> models</a:t>
            </a:r>
            <a:endParaRPr lang="es-ES" sz="27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340768"/>
            <a:ext cx="9144000" cy="5524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6" t="6042" r="3818" b="11953"/>
          <a:stretch/>
        </p:blipFill>
        <p:spPr bwMode="auto">
          <a:xfrm>
            <a:off x="5509370" y="2186897"/>
            <a:ext cx="1807060" cy="1440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8" t="6709" r="36682" b="11283"/>
          <a:stretch/>
        </p:blipFill>
        <p:spPr bwMode="auto">
          <a:xfrm>
            <a:off x="3052743" y="2186897"/>
            <a:ext cx="1835298" cy="1440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64 CuadroTexto"/>
          <p:cNvSpPr txBox="1">
            <a:spLocks noChangeArrowheads="1"/>
          </p:cNvSpPr>
          <p:nvPr/>
        </p:nvSpPr>
        <p:spPr bwMode="auto">
          <a:xfrm>
            <a:off x="482948" y="3693504"/>
            <a:ext cx="7893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1600" b="1">
                <a:solidFill>
                  <a:srgbClr val="FF0000"/>
                </a:solidFill>
              </a:rPr>
              <a:t>BLENDING </a:t>
            </a:r>
            <a:r>
              <a:rPr lang="es-ES" sz="1600" b="1"/>
              <a:t> (SAMPA + HF radar):</a:t>
            </a:r>
            <a:r>
              <a:rPr lang="en-US" sz="1600"/>
              <a:t> enhance model predictive skills and get the best surface current estimate</a:t>
            </a:r>
            <a:endParaRPr lang="en-US" sz="1600" b="1"/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6042" r="69467" b="11953"/>
          <a:stretch/>
        </p:blipFill>
        <p:spPr bwMode="auto">
          <a:xfrm>
            <a:off x="606192" y="2178130"/>
            <a:ext cx="1835298" cy="1440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25 CuadroTexto"/>
          <p:cNvSpPr txBox="1">
            <a:spLocks noChangeArrowheads="1"/>
          </p:cNvSpPr>
          <p:nvPr/>
        </p:nvSpPr>
        <p:spPr bwMode="auto">
          <a:xfrm>
            <a:off x="570996" y="2156513"/>
            <a:ext cx="7157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2000" b="1"/>
              <a:t>IBI		         SAMPA                      HF RADAR</a:t>
            </a:r>
            <a:endParaRPr lang="en-US" sz="2000" b="1"/>
          </a:p>
        </p:txBody>
      </p:sp>
      <p:sp>
        <p:nvSpPr>
          <p:cNvPr id="68" name="26 CuadroTexto"/>
          <p:cNvSpPr txBox="1">
            <a:spLocks noChangeArrowheads="1"/>
          </p:cNvSpPr>
          <p:nvPr/>
        </p:nvSpPr>
        <p:spPr bwMode="auto">
          <a:xfrm>
            <a:off x="481597" y="1776584"/>
            <a:ext cx="6871419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1600" b="1">
                <a:solidFill>
                  <a:srgbClr val="FF0000"/>
                </a:solidFill>
              </a:rPr>
              <a:t>COMPARISON</a:t>
            </a:r>
            <a:r>
              <a:rPr lang="es-ES" sz="1600" b="1"/>
              <a:t> (Gibraltar, February 2016)</a:t>
            </a:r>
          </a:p>
        </p:txBody>
      </p:sp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2" t="5397" r="35236" b="10057"/>
          <a:stretch/>
        </p:blipFill>
        <p:spPr bwMode="auto">
          <a:xfrm>
            <a:off x="7452320" y="2191646"/>
            <a:ext cx="31674" cy="1440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25 CuadroTexto"/>
          <p:cNvSpPr txBox="1">
            <a:spLocks noChangeArrowheads="1"/>
          </p:cNvSpPr>
          <p:nvPr/>
        </p:nvSpPr>
        <p:spPr bwMode="auto">
          <a:xfrm>
            <a:off x="7510680" y="1945100"/>
            <a:ext cx="723684" cy="184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s-ES" sz="1500" b="1"/>
              <a:t>1.2</a:t>
            </a:r>
          </a:p>
          <a:p>
            <a:pPr eaLnBrk="1" hangingPunct="1">
              <a:lnSpc>
                <a:spcPts val="2800"/>
              </a:lnSpc>
            </a:pPr>
            <a:r>
              <a:rPr lang="es-ES" sz="1500" b="1"/>
              <a:t>0.9</a:t>
            </a:r>
          </a:p>
          <a:p>
            <a:pPr eaLnBrk="1" hangingPunct="1">
              <a:lnSpc>
                <a:spcPts val="2800"/>
              </a:lnSpc>
            </a:pPr>
            <a:r>
              <a:rPr lang="es-ES" sz="1500" b="1"/>
              <a:t>0.6</a:t>
            </a:r>
          </a:p>
          <a:p>
            <a:pPr eaLnBrk="1" hangingPunct="1">
              <a:lnSpc>
                <a:spcPts val="2800"/>
              </a:lnSpc>
            </a:pPr>
            <a:r>
              <a:rPr lang="es-ES" sz="1500" b="1"/>
              <a:t>0.3</a:t>
            </a:r>
          </a:p>
          <a:p>
            <a:pPr eaLnBrk="1" hangingPunct="1">
              <a:lnSpc>
                <a:spcPts val="2800"/>
              </a:lnSpc>
            </a:pPr>
            <a:r>
              <a:rPr lang="es-ES" sz="1500" b="1"/>
              <a:t>0</a:t>
            </a:r>
            <a:endParaRPr lang="en-US" sz="1500" b="1"/>
          </a:p>
        </p:txBody>
      </p:sp>
      <p:sp>
        <p:nvSpPr>
          <p:cNvPr id="71" name="25 CuadroTexto"/>
          <p:cNvSpPr txBox="1">
            <a:spLocks noChangeArrowheads="1"/>
          </p:cNvSpPr>
          <p:nvPr/>
        </p:nvSpPr>
        <p:spPr bwMode="auto">
          <a:xfrm rot="16200000">
            <a:off x="7637114" y="2572606"/>
            <a:ext cx="723684" cy="48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es-ES" sz="1500" b="1"/>
              <a:t>m/s</a:t>
            </a:r>
            <a:endParaRPr lang="en-US" sz="1500" b="1"/>
          </a:p>
        </p:txBody>
      </p:sp>
      <p:sp>
        <p:nvSpPr>
          <p:cNvPr id="78" name="39 CuadroTexto"/>
          <p:cNvSpPr txBox="1">
            <a:spLocks noChangeArrowheads="1"/>
          </p:cNvSpPr>
          <p:nvPr/>
        </p:nvSpPr>
        <p:spPr bwMode="auto">
          <a:xfrm>
            <a:off x="539552" y="1373468"/>
            <a:ext cx="4464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2000" b="1" cap="all">
                <a:latin typeface="Calibri" pitchFamily="34" charset="0"/>
              </a:rPr>
              <a:t>• HF radars in </a:t>
            </a:r>
            <a:r>
              <a:rPr lang="en-US" sz="2000" b="1" u="sng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port  management</a:t>
            </a:r>
            <a:r>
              <a:rPr lang="en-US" sz="2000" b="1" cap="all">
                <a:latin typeface="Calibri" pitchFamily="34" charset="0"/>
              </a:rPr>
              <a:t>:</a:t>
            </a:r>
            <a:r>
              <a:rPr lang="en-US" sz="2000" cap="all">
                <a:latin typeface="Calibri" pitchFamily="34" charset="0"/>
              </a:rPr>
              <a:t> </a:t>
            </a:r>
            <a:endParaRPr lang="es-ES" sz="2000" b="1" u="sng">
              <a:latin typeface="Calibri" pitchFamily="34" charset="0"/>
            </a:endParaRPr>
          </a:p>
        </p:txBody>
      </p:sp>
      <p:pic>
        <p:nvPicPr>
          <p:cNvPr id="80" name="79 Imagen" descr="M2_Tide.jpg"/>
          <p:cNvPicPr>
            <a:picLocks noChangeAspect="1"/>
          </p:cNvPicPr>
          <p:nvPr/>
        </p:nvPicPr>
        <p:blipFill rotWithShape="1">
          <a:blip r:embed="rId6" cstate="print"/>
          <a:srcRect l="971" t="2215" r="-698" b="5295"/>
          <a:stretch/>
        </p:blipFill>
        <p:spPr>
          <a:xfrm>
            <a:off x="353872" y="4243736"/>
            <a:ext cx="3744000" cy="2628000"/>
          </a:xfrm>
          <a:prstGeom prst="rect">
            <a:avLst/>
          </a:prstGeom>
        </p:spPr>
      </p:pic>
      <p:sp>
        <p:nvSpPr>
          <p:cNvPr id="81" name="80 CuadroTexto"/>
          <p:cNvSpPr txBox="1">
            <a:spLocks noChangeArrowheads="1"/>
          </p:cNvSpPr>
          <p:nvPr/>
        </p:nvSpPr>
        <p:spPr bwMode="auto">
          <a:xfrm>
            <a:off x="525904" y="4410690"/>
            <a:ext cx="6397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2000" b="1">
                <a:solidFill>
                  <a:srgbClr val="FF0000"/>
                </a:solidFill>
              </a:rPr>
              <a:t>M2</a:t>
            </a:r>
            <a:endParaRPr lang="en-US" sz="2000" b="1"/>
          </a:p>
        </p:txBody>
      </p:sp>
      <p:pic>
        <p:nvPicPr>
          <p:cNvPr id="2050" name="Picture 2" descr="F:\SAMPA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t="6851" r="2963" b="2647"/>
          <a:stretch/>
        </p:blipFill>
        <p:spPr bwMode="auto">
          <a:xfrm>
            <a:off x="4774351" y="4291927"/>
            <a:ext cx="4160978" cy="21750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Flecha: a la derecha 2"/>
          <p:cNvSpPr/>
          <p:nvPr/>
        </p:nvSpPr>
        <p:spPr>
          <a:xfrm>
            <a:off x="4184712" y="5337232"/>
            <a:ext cx="432000" cy="180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 descr="F:\SAMPA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t="43868" r="10044" b="41406"/>
          <a:stretch/>
        </p:blipFill>
        <p:spPr bwMode="auto">
          <a:xfrm>
            <a:off x="5599468" y="6520340"/>
            <a:ext cx="2736000" cy="10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25 CuadroTexto"/>
          <p:cNvSpPr txBox="1">
            <a:spLocks noChangeArrowheads="1"/>
          </p:cNvSpPr>
          <p:nvPr/>
        </p:nvSpPr>
        <p:spPr bwMode="auto">
          <a:xfrm>
            <a:off x="5477040" y="6505986"/>
            <a:ext cx="3055400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s-ES" sz="1500" b="1"/>
              <a:t>0             0.5             1             1.5</a:t>
            </a:r>
            <a:endParaRPr lang="en-US" sz="1500" b="1"/>
          </a:p>
        </p:txBody>
      </p:sp>
      <p:sp>
        <p:nvSpPr>
          <p:cNvPr id="84" name="25 CuadroTexto"/>
          <p:cNvSpPr txBox="1">
            <a:spLocks noChangeArrowheads="1"/>
          </p:cNvSpPr>
          <p:nvPr/>
        </p:nvSpPr>
        <p:spPr bwMode="auto">
          <a:xfrm>
            <a:off x="8505144" y="6416656"/>
            <a:ext cx="6115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es-ES" sz="1500" b="1"/>
              <a:t>m/s</a:t>
            </a:r>
            <a:endParaRPr lang="en-US" sz="1500" b="1"/>
          </a:p>
        </p:txBody>
      </p:sp>
    </p:spTree>
    <p:extLst>
      <p:ext uri="{BB962C8B-B14F-4D97-AF65-F5344CB8AC3E}">
        <p14:creationId xmlns:p14="http://schemas.microsoft.com/office/powerpoint/2010/main" val="40743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0" y="1251344"/>
            <a:ext cx="9144000" cy="562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C:\Users\PABLO\Desktop\HFR-Storage\IEEE-2015\POSTER\LOGO PdE 2013 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49651"/>
          <a:stretch/>
        </p:blipFill>
        <p:spPr bwMode="auto">
          <a:xfrm>
            <a:off x="1" y="6394"/>
            <a:ext cx="2555775" cy="6447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PABLO\Desktop\HFR-Storage\IEEE-2015\POSTER\LOGO PdE 2013 HORIZONTAL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 r="132"/>
          <a:stretch/>
        </p:blipFill>
        <p:spPr bwMode="auto">
          <a:xfrm>
            <a:off x="-5647" y="634336"/>
            <a:ext cx="2561423" cy="6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333640" y="99216"/>
            <a:ext cx="7056784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0" kern="1200">
                <a:solidFill>
                  <a:srgbClr val="5959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700" b="1">
                <a:solidFill>
                  <a:schemeClr val="bg1"/>
                </a:solidFill>
              </a:rPr>
              <a:t>Applications:</a:t>
            </a:r>
          </a:p>
          <a:p>
            <a:r>
              <a:rPr lang="es-ES" sz="2700" b="1">
                <a:solidFill>
                  <a:schemeClr val="bg1"/>
                </a:solidFill>
              </a:rPr>
              <a:t>4.- Validation of </a:t>
            </a:r>
            <a:r>
              <a:rPr lang="es-ES" sz="2700" b="1" u="sng">
                <a:solidFill>
                  <a:schemeClr val="bg1"/>
                </a:solidFill>
              </a:rPr>
              <a:t>coastal nested</a:t>
            </a:r>
            <a:r>
              <a:rPr lang="es-ES" sz="2700" b="1">
                <a:solidFill>
                  <a:schemeClr val="bg1"/>
                </a:solidFill>
              </a:rPr>
              <a:t> models</a:t>
            </a:r>
            <a:endParaRPr lang="es-ES" sz="27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340768"/>
            <a:ext cx="9144000" cy="5524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39 CuadroTexto"/>
          <p:cNvSpPr txBox="1">
            <a:spLocks noChangeArrowheads="1"/>
          </p:cNvSpPr>
          <p:nvPr/>
        </p:nvSpPr>
        <p:spPr bwMode="auto">
          <a:xfrm>
            <a:off x="395536" y="1425400"/>
            <a:ext cx="79808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2000" b="1" cap="all">
                <a:latin typeface="Calibri" pitchFamily="34" charset="0"/>
              </a:rPr>
              <a:t>• </a:t>
            </a:r>
            <a:r>
              <a:rPr lang="es-ES" sz="2000" b="1" cap="all">
                <a:latin typeface="Calibri" pitchFamily="34" charset="0"/>
              </a:rPr>
              <a:t>VALIDATION OF NESTED MODEL SYSTEMS:  </a:t>
            </a:r>
            <a:r>
              <a:rPr lang="es-ES" sz="2000" b="1" cap="all">
                <a:solidFill>
                  <a:srgbClr val="0066CC"/>
                </a:solidFill>
                <a:latin typeface="Calibri" pitchFamily="34" charset="0"/>
              </a:rPr>
              <a:t>TIME SERIES ANALYSIS</a:t>
            </a:r>
            <a:endParaRPr lang="es-ES" sz="2000" b="1" u="sng">
              <a:solidFill>
                <a:srgbClr val="0066CC"/>
              </a:solidFill>
              <a:latin typeface="Calibri" pitchFamily="34" charset="0"/>
            </a:endParaRPr>
          </a:p>
        </p:txBody>
      </p:sp>
      <p:pic>
        <p:nvPicPr>
          <p:cNvPr id="9" name="Picture 3" descr="C:\Users\Javieres\Desktop\Work\HF Gibraltar\Figures\Paper JPG\Definitivas\Figure 1.jpg"/>
          <p:cNvPicPr>
            <a:picLocks noChangeAspect="1" noChangeArrowheads="1"/>
          </p:cNvPicPr>
          <p:nvPr/>
        </p:nvPicPr>
        <p:blipFill>
          <a:blip r:embed="rId5" cstate="print"/>
          <a:srcRect l="8251" t="12215" r="7615" b="14494"/>
          <a:stretch>
            <a:fillRect/>
          </a:stretch>
        </p:blipFill>
        <p:spPr bwMode="auto">
          <a:xfrm>
            <a:off x="52912" y="2204864"/>
            <a:ext cx="4054149" cy="2231650"/>
          </a:xfrm>
          <a:prstGeom prst="rect">
            <a:avLst/>
          </a:prstGeom>
          <a:noFill/>
        </p:spPr>
      </p:pic>
      <p:pic>
        <p:nvPicPr>
          <p:cNvPr id="10" name="Picture 3" descr="C:\Users\Javieres\Desktop\Work\HF Gibraltar\Figures\Paper JPG\Definitivas\Punctual_Analysis.jpg"/>
          <p:cNvPicPr>
            <a:picLocks noChangeAspect="1" noChangeArrowheads="1"/>
          </p:cNvPicPr>
          <p:nvPr/>
        </p:nvPicPr>
        <p:blipFill rotWithShape="1">
          <a:blip r:embed="rId6" cstate="print"/>
          <a:srcRect l="3461" t="60" r="1160" b="84211"/>
          <a:stretch/>
        </p:blipFill>
        <p:spPr bwMode="auto">
          <a:xfrm>
            <a:off x="4284000" y="1848178"/>
            <a:ext cx="4824000" cy="1008000"/>
          </a:xfrm>
          <a:prstGeom prst="rect">
            <a:avLst/>
          </a:prstGeom>
          <a:noFill/>
        </p:spPr>
      </p:pic>
      <p:cxnSp>
        <p:nvCxnSpPr>
          <p:cNvPr id="11" name="10 Conector recto de flecha"/>
          <p:cNvCxnSpPr/>
          <p:nvPr/>
        </p:nvCxnSpPr>
        <p:spPr>
          <a:xfrm flipV="1">
            <a:off x="2249712" y="2351423"/>
            <a:ext cx="1931524" cy="981193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363114"/>
              </p:ext>
            </p:extLst>
          </p:nvPr>
        </p:nvGraphicFramePr>
        <p:xfrm>
          <a:off x="138568" y="5154508"/>
          <a:ext cx="3782929" cy="1627804"/>
        </p:xfrm>
        <a:graphic>
          <a:graphicData uri="http://schemas.openxmlformats.org/drawingml/2006/table">
            <a:tbl>
              <a:tblPr/>
              <a:tblGrid>
                <a:gridCol w="1477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8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9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34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41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4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+mn-lt"/>
                          <a:ea typeface="Calibri"/>
                          <a:cs typeface="Times New Roman"/>
                        </a:rPr>
                        <a:t>P1</a:t>
                      </a:r>
                      <a:endParaRPr lang="es-E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+mn-lt"/>
                          <a:ea typeface="Calibri"/>
                          <a:cs typeface="Times New Roman"/>
                        </a:rPr>
                        <a:t>P2</a:t>
                      </a:r>
                      <a:endParaRPr lang="es-E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+mn-lt"/>
                          <a:ea typeface="Calibri"/>
                          <a:cs typeface="Times New Roman"/>
                        </a:rPr>
                        <a:t>U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+mn-lt"/>
                          <a:ea typeface="Calibri"/>
                          <a:cs typeface="Times New Roman"/>
                        </a:rPr>
                        <a:t>V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+mn-lt"/>
                          <a:ea typeface="Calibri"/>
                          <a:cs typeface="Times New Roman"/>
                        </a:rPr>
                        <a:t>U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+mn-lt"/>
                          <a:ea typeface="Calibri"/>
                          <a:cs typeface="Times New Roman"/>
                        </a:rPr>
                        <a:t>V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6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Calibri"/>
                          <a:cs typeface="Times New Roman"/>
                        </a:rPr>
                        <a:t>Hourly correlation</a:t>
                      </a:r>
                      <a:endParaRPr lang="es-E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0.70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+mn-lt"/>
                          <a:ea typeface="Calibri"/>
                          <a:cs typeface="Times New Roman"/>
                        </a:rPr>
                        <a:t>0.27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0.54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+mn-lt"/>
                          <a:ea typeface="Calibri"/>
                          <a:cs typeface="Times New Roman"/>
                        </a:rPr>
                        <a:t>0.29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85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Calibri"/>
                          <a:cs typeface="Times New Roman"/>
                        </a:rPr>
                        <a:t>30h running-mean correlation</a:t>
                      </a:r>
                      <a:endParaRPr lang="es-ES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0.77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+mn-lt"/>
                          <a:ea typeface="Calibri"/>
                          <a:cs typeface="Times New Roman"/>
                        </a:rPr>
                        <a:t>0.32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0.63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+mn-lt"/>
                          <a:ea typeface="Calibri"/>
                          <a:cs typeface="Times New Roman"/>
                        </a:rPr>
                        <a:t>0.30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4194028" y="3040627"/>
            <a:ext cx="4554436" cy="820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39 CuadroTexto"/>
          <p:cNvSpPr txBox="1">
            <a:spLocks noChangeArrowheads="1"/>
          </p:cNvSpPr>
          <p:nvPr/>
        </p:nvSpPr>
        <p:spPr bwMode="auto">
          <a:xfrm>
            <a:off x="5367692" y="2888398"/>
            <a:ext cx="28503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000" b="1" cap="all">
                <a:solidFill>
                  <a:srgbClr val="0066CC"/>
                </a:solidFill>
                <a:latin typeface="Calibri" pitchFamily="34" charset="0"/>
              </a:rPr>
              <a:t>JAN 2013  -  OCT 2014</a:t>
            </a:r>
            <a:endParaRPr lang="es-ES" sz="2000" b="1" u="sng">
              <a:solidFill>
                <a:srgbClr val="0066CC"/>
              </a:solidFill>
              <a:latin typeface="Calibri" pitchFamily="34" charset="0"/>
            </a:endParaRPr>
          </a:p>
        </p:txBody>
      </p:sp>
      <p:pic>
        <p:nvPicPr>
          <p:cNvPr id="15" name="Picture 2" descr="C:\Users\PABLO\Desktop\JGR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402" y="5503584"/>
            <a:ext cx="5048158" cy="12811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Javieres\Desktop\Work\HF Gibraltar\Figures\Paper JPG\Definitivas\Punctual_Analysis.jpg"/>
          <p:cNvPicPr>
            <a:picLocks noChangeAspect="1" noChangeArrowheads="1"/>
          </p:cNvPicPr>
          <p:nvPr/>
        </p:nvPicPr>
        <p:blipFill rotWithShape="1">
          <a:blip r:embed="rId6" cstate="print"/>
          <a:srcRect l="1049" t="16092" r="2111" b="67729"/>
          <a:stretch/>
        </p:blipFill>
        <p:spPr bwMode="auto">
          <a:xfrm>
            <a:off x="4176000" y="3285888"/>
            <a:ext cx="4932000" cy="1044000"/>
          </a:xfrm>
          <a:prstGeom prst="rect">
            <a:avLst/>
          </a:prstGeom>
          <a:noFill/>
        </p:spPr>
      </p:pic>
      <p:cxnSp>
        <p:nvCxnSpPr>
          <p:cNvPr id="17" name="16 Conector recto de flecha"/>
          <p:cNvCxnSpPr/>
          <p:nvPr/>
        </p:nvCxnSpPr>
        <p:spPr>
          <a:xfrm>
            <a:off x="2998640" y="3382961"/>
            <a:ext cx="1387316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107504" y="4571836"/>
            <a:ext cx="8960056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Near real-time monitoring of high-resolution coastal model´s skill and consistency!  </a:t>
            </a:r>
            <a:endParaRPr lang="en-US" b="1" u="sng"/>
          </a:p>
        </p:txBody>
      </p:sp>
    </p:spTree>
    <p:extLst>
      <p:ext uri="{BB962C8B-B14F-4D97-AF65-F5344CB8AC3E}">
        <p14:creationId xmlns:p14="http://schemas.microsoft.com/office/powerpoint/2010/main" val="427335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0" y="1251344"/>
            <a:ext cx="9144000" cy="562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C:\Users\PABLO\Desktop\HFR-Storage\IEEE-2015\POSTER\LOGO PdE 2013 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49651"/>
          <a:stretch/>
        </p:blipFill>
        <p:spPr bwMode="auto">
          <a:xfrm>
            <a:off x="1" y="6394"/>
            <a:ext cx="2555775" cy="6447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PABLO\Desktop\HFR-Storage\IEEE-2015\POSTER\LOGO PdE 2013 HORIZONTAL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 r="132"/>
          <a:stretch/>
        </p:blipFill>
        <p:spPr bwMode="auto">
          <a:xfrm>
            <a:off x="-5647" y="634336"/>
            <a:ext cx="2561423" cy="6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590608" y="99216"/>
            <a:ext cx="6270808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0" kern="1200">
                <a:solidFill>
                  <a:srgbClr val="5959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700" b="1">
                <a:solidFill>
                  <a:schemeClr val="bg1"/>
                </a:solidFill>
              </a:rPr>
              <a:t>Applications:</a:t>
            </a:r>
          </a:p>
          <a:p>
            <a:r>
              <a:rPr lang="es-ES" sz="2700" b="1">
                <a:solidFill>
                  <a:schemeClr val="bg1"/>
                </a:solidFill>
              </a:rPr>
              <a:t>5.- Validation of WAVE models</a:t>
            </a:r>
            <a:endParaRPr lang="es-ES" sz="27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340768"/>
            <a:ext cx="9144000" cy="5524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709320"/>
            <a:ext cx="6575109" cy="3600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51520" y="1484784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• W</a:t>
            </a:r>
            <a:r>
              <a:rPr lang="en-GB"/>
              <a:t>ave parameters extracted from the 2</a:t>
            </a:r>
            <a:r>
              <a:rPr lang="en-GB" baseline="30000"/>
              <a:t>nd</a:t>
            </a:r>
            <a:r>
              <a:rPr lang="en-GB"/>
              <a:t> -order sea-echo Doppler spectrum </a:t>
            </a:r>
            <a:endParaRPr lang="es-ES"/>
          </a:p>
          <a:p>
            <a:r>
              <a:rPr lang="es-ES" b="1"/>
              <a:t>• 1st step</a:t>
            </a:r>
            <a:r>
              <a:rPr lang="es-ES"/>
              <a:t>: </a:t>
            </a:r>
            <a:r>
              <a:rPr lang="es-ES" b="1"/>
              <a:t>Accuracy assessment </a:t>
            </a:r>
            <a:r>
              <a:rPr lang="es-ES"/>
              <a:t>of Hs estimations provided by Galician HF radar (NW Spain)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0" y="1251344"/>
            <a:ext cx="9144000" cy="562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C:\Users\PABLO\Desktop\HFR-Storage\IEEE-2015\POSTER\LOGO PdE 2013 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49651"/>
          <a:stretch/>
        </p:blipFill>
        <p:spPr bwMode="auto">
          <a:xfrm>
            <a:off x="1" y="6394"/>
            <a:ext cx="2555775" cy="6447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PABLO\Desktop\HFR-Storage\IEEE-2015\POSTER\LOGO PdE 2013 HORIZONTAL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 r="132"/>
          <a:stretch/>
        </p:blipFill>
        <p:spPr bwMode="auto">
          <a:xfrm>
            <a:off x="-5647" y="634336"/>
            <a:ext cx="2561423" cy="6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590608" y="99216"/>
            <a:ext cx="6270808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0" kern="1200">
                <a:solidFill>
                  <a:srgbClr val="5959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700" b="1">
                <a:solidFill>
                  <a:schemeClr val="bg1"/>
                </a:solidFill>
              </a:rPr>
              <a:t>Applications:</a:t>
            </a:r>
          </a:p>
          <a:p>
            <a:r>
              <a:rPr lang="es-ES" sz="2700" b="1">
                <a:solidFill>
                  <a:schemeClr val="bg1"/>
                </a:solidFill>
              </a:rPr>
              <a:t>5.- Validation of WAVE models</a:t>
            </a:r>
            <a:endParaRPr lang="es-ES" sz="27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340768"/>
            <a:ext cx="9144000" cy="5524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0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3313"/>
          <a:stretch/>
        </p:blipFill>
        <p:spPr>
          <a:xfrm>
            <a:off x="35496" y="2709320"/>
            <a:ext cx="2412000" cy="3600000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2569424" y="2704564"/>
            <a:ext cx="6577434" cy="3676756"/>
            <a:chOff x="2569424" y="2704564"/>
            <a:chExt cx="6577434" cy="3676756"/>
          </a:xfrm>
        </p:grpSpPr>
        <p:pic>
          <p:nvPicPr>
            <p:cNvPr id="10" name="0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" r="10" b="48308"/>
            <a:stretch/>
          </p:blipFill>
          <p:spPr>
            <a:xfrm>
              <a:off x="2569424" y="4509320"/>
              <a:ext cx="6552000" cy="1872000"/>
            </a:xfrm>
            <a:prstGeom prst="rect">
              <a:avLst/>
            </a:prstGeom>
          </p:spPr>
        </p:pic>
        <p:pic>
          <p:nvPicPr>
            <p:cNvPr id="11" name="0 Imagen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449" b="845"/>
            <a:stretch/>
          </p:blipFill>
          <p:spPr>
            <a:xfrm>
              <a:off x="2594130" y="2709320"/>
              <a:ext cx="6552728" cy="1764000"/>
            </a:xfrm>
            <a:prstGeom prst="rect">
              <a:avLst/>
            </a:prstGeom>
          </p:spPr>
        </p:pic>
        <p:sp>
          <p:nvSpPr>
            <p:cNvPr id="12" name="11 Rectángulo"/>
            <p:cNvSpPr/>
            <p:nvPr/>
          </p:nvSpPr>
          <p:spPr>
            <a:xfrm>
              <a:off x="7376544" y="2798344"/>
              <a:ext cx="342038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357956" y="2704564"/>
              <a:ext cx="39604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300" b="1">
                  <a:solidFill>
                    <a:srgbClr val="0070C0"/>
                  </a:solidFill>
                </a:rPr>
                <a:t>B2</a:t>
              </a:r>
              <a:endParaRPr lang="en-US" sz="13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534519" y="4617132"/>
            <a:ext cx="5754601" cy="2124236"/>
            <a:chOff x="2534519" y="4617132"/>
            <a:chExt cx="5754601" cy="2124236"/>
          </a:xfrm>
        </p:grpSpPr>
        <p:sp>
          <p:nvSpPr>
            <p:cNvPr id="15" name="14 CuadroTexto"/>
            <p:cNvSpPr txBox="1"/>
            <p:nvPr/>
          </p:nvSpPr>
          <p:spPr>
            <a:xfrm>
              <a:off x="2534519" y="6372036"/>
              <a:ext cx="5754601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/>
                <a:t>Significant accuracy: peaks of Hs (</a:t>
              </a:r>
              <a:r>
                <a:rPr lang="es-ES" b="1" u="sng"/>
                <a:t>&gt; 8 m</a:t>
              </a:r>
              <a:r>
                <a:rPr lang="es-ES" b="1"/>
                <a:t>) clearly captured! </a:t>
              </a:r>
              <a:endParaRPr lang="en-US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4088738" y="4617132"/>
              <a:ext cx="2427478" cy="15345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16 Conector recto de flecha"/>
            <p:cNvCxnSpPr/>
            <p:nvPr/>
          </p:nvCxnSpPr>
          <p:spPr>
            <a:xfrm>
              <a:off x="5350440" y="6147888"/>
              <a:ext cx="0" cy="227145"/>
            </a:xfrm>
            <a:prstGeom prst="straightConnector1">
              <a:avLst/>
            </a:prstGeom>
            <a:ln w="25400" cmpd="sng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>
              <a:off x="8145104" y="5904214"/>
              <a:ext cx="0" cy="442642"/>
            </a:xfrm>
            <a:prstGeom prst="straightConnector1">
              <a:avLst/>
            </a:prstGeom>
            <a:ln w="25400" cmpd="sng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18 CuadroTexto"/>
          <p:cNvSpPr txBox="1"/>
          <p:nvPr/>
        </p:nvSpPr>
        <p:spPr>
          <a:xfrm>
            <a:off x="251520" y="1484784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• W</a:t>
            </a:r>
            <a:r>
              <a:rPr lang="en-GB"/>
              <a:t>ave parameters extracted from the 2</a:t>
            </a:r>
            <a:r>
              <a:rPr lang="en-GB" baseline="30000"/>
              <a:t>nd</a:t>
            </a:r>
            <a:r>
              <a:rPr lang="en-GB"/>
              <a:t> -order sea-echo Doppler spectrum </a:t>
            </a:r>
            <a:endParaRPr lang="es-ES"/>
          </a:p>
          <a:p>
            <a:r>
              <a:rPr lang="es-ES" b="1"/>
              <a:t>• 1st step</a:t>
            </a:r>
            <a:r>
              <a:rPr lang="es-ES"/>
              <a:t>: </a:t>
            </a:r>
            <a:r>
              <a:rPr lang="es-ES" b="1"/>
              <a:t>Accuracy assessment </a:t>
            </a:r>
            <a:r>
              <a:rPr lang="es-ES"/>
              <a:t>of Hs estimations provided by Galician HF radar (NW Spain)</a:t>
            </a:r>
            <a:endParaRPr lang="en-US"/>
          </a:p>
        </p:txBody>
      </p:sp>
      <p:grpSp>
        <p:nvGrpSpPr>
          <p:cNvPr id="20" name="19 Grupo"/>
          <p:cNvGrpSpPr/>
          <p:nvPr/>
        </p:nvGrpSpPr>
        <p:grpSpPr>
          <a:xfrm>
            <a:off x="2818752" y="2290520"/>
            <a:ext cx="5127744" cy="2024932"/>
            <a:chOff x="2818752" y="2290520"/>
            <a:chExt cx="5127744" cy="2024932"/>
          </a:xfrm>
        </p:grpSpPr>
        <p:sp>
          <p:nvSpPr>
            <p:cNvPr id="21" name="20 Rectángulo"/>
            <p:cNvSpPr/>
            <p:nvPr/>
          </p:nvSpPr>
          <p:spPr>
            <a:xfrm>
              <a:off x="3797328" y="2780928"/>
              <a:ext cx="2520000" cy="15345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818752" y="2290520"/>
              <a:ext cx="5127744" cy="36933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/>
                <a:t>Specially useful when in situ data are </a:t>
              </a:r>
              <a:r>
                <a:rPr lang="es-ES" b="1" u="sng"/>
                <a:t>NOT</a:t>
              </a:r>
              <a:r>
                <a:rPr lang="es-ES" b="1"/>
                <a:t> available </a:t>
              </a:r>
              <a:endParaRPr lang="en-US"/>
            </a:p>
          </p:txBody>
        </p:sp>
        <p:cxnSp>
          <p:nvCxnSpPr>
            <p:cNvPr id="23" name="22 Conector recto de flecha"/>
            <p:cNvCxnSpPr/>
            <p:nvPr/>
          </p:nvCxnSpPr>
          <p:spPr>
            <a:xfrm flipV="1">
              <a:off x="5138184" y="2582320"/>
              <a:ext cx="0" cy="431648"/>
            </a:xfrm>
            <a:prstGeom prst="straightConnector1">
              <a:avLst/>
            </a:prstGeom>
            <a:ln w="25400" cmpd="sng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072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0" y="1251344"/>
            <a:ext cx="9144000" cy="562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C:\Users\PABLO\Desktop\HFR-Storage\IEEE-2015\POSTER\LOGO PdE 2013 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49651"/>
          <a:stretch/>
        </p:blipFill>
        <p:spPr bwMode="auto">
          <a:xfrm>
            <a:off x="1" y="6394"/>
            <a:ext cx="2555775" cy="6447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PABLO\Desktop\HFR-Storage\IEEE-2015\POSTER\LOGO PdE 2013 HORIZONTAL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 r="132"/>
          <a:stretch/>
        </p:blipFill>
        <p:spPr bwMode="auto">
          <a:xfrm>
            <a:off x="-5647" y="634336"/>
            <a:ext cx="2561423" cy="6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590608" y="99216"/>
            <a:ext cx="6270808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0" kern="1200">
                <a:solidFill>
                  <a:srgbClr val="5959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700" b="1">
                <a:solidFill>
                  <a:schemeClr val="bg1"/>
                </a:solidFill>
              </a:rPr>
              <a:t>Applications:</a:t>
            </a:r>
          </a:p>
          <a:p>
            <a:r>
              <a:rPr lang="es-ES" sz="2700" b="1">
                <a:solidFill>
                  <a:schemeClr val="bg1"/>
                </a:solidFill>
              </a:rPr>
              <a:t>5.- Validation of WAVE models</a:t>
            </a:r>
            <a:endParaRPr lang="es-ES" sz="27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340768"/>
            <a:ext cx="9144000" cy="5524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2" y="1872120"/>
            <a:ext cx="6624612" cy="38586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8 CuadroTexto"/>
          <p:cNvSpPr txBox="1"/>
          <p:nvPr/>
        </p:nvSpPr>
        <p:spPr>
          <a:xfrm>
            <a:off x="399303" y="1443840"/>
            <a:ext cx="849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• </a:t>
            </a:r>
            <a:r>
              <a:rPr lang="es-ES" b="1"/>
              <a:t>Long-term assessment </a:t>
            </a:r>
            <a:r>
              <a:rPr lang="es-ES"/>
              <a:t>(2014-2016) of hourly HF radar Hs estimations</a:t>
            </a:r>
            <a:r>
              <a:rPr lang="es-ES" b="1" u="sng">
                <a:sym typeface="Wingdings" pitchFamily="2" charset="2"/>
              </a:rPr>
              <a:t>  </a:t>
            </a:r>
            <a:r>
              <a:rPr lang="es-ES" b="1" u="sng"/>
              <a:t>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08232" y="5872545"/>
            <a:ext cx="8352928" cy="8617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2000" b="1"/>
              <a:t>Long-term skill assessment of SeaSonde radar-derived wave parameters in the Galician coast (NW Spain) </a:t>
            </a:r>
            <a:r>
              <a:rPr lang="de-DE" sz="2000" b="1">
                <a:sym typeface="Wingdings" pitchFamily="2" charset="2"/>
              </a:rPr>
              <a:t> </a:t>
            </a:r>
            <a:r>
              <a:rPr lang="de-DE" sz="2000" b="1">
                <a:solidFill>
                  <a:srgbClr val="FF0000"/>
                </a:solidFill>
              </a:rPr>
              <a:t>Submitted to Journal of Remote Sensing</a:t>
            </a:r>
            <a:endParaRPr lang="en-US" sz="2000">
              <a:solidFill>
                <a:srgbClr val="FF0000"/>
              </a:solidFill>
            </a:endParaRPr>
          </a:p>
          <a:p>
            <a:pPr algn="ctr">
              <a:lnSpc>
                <a:spcPts val="2000"/>
              </a:lnSpc>
            </a:pPr>
            <a:r>
              <a:rPr lang="es-ES" sz="1500"/>
              <a:t>P. Lorente, A. Basañez, S. Piedracoba, V. Pérez-Muñuzuri, M.I Ruiz, M.G. Sotillo and E. Álvarez Fanjul</a:t>
            </a:r>
            <a:endParaRPr lang="es-ES" sz="1500" baseline="30000"/>
          </a:p>
        </p:txBody>
      </p:sp>
      <p:sp>
        <p:nvSpPr>
          <p:cNvPr id="11" name="10 CuadroTexto"/>
          <p:cNvSpPr txBox="1"/>
          <p:nvPr/>
        </p:nvSpPr>
        <p:spPr>
          <a:xfrm>
            <a:off x="6855459" y="3505078"/>
            <a:ext cx="2580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>
                <a:sym typeface="Wingdings" pitchFamily="2" charset="2"/>
              </a:rPr>
              <a:t> </a:t>
            </a:r>
            <a:r>
              <a:rPr lang="es-ES" sz="1600" b="1" u="sng">
                <a:sym typeface="Wingdings" pitchFamily="2" charset="2"/>
              </a:rPr>
              <a:t>Variety of skill metrics  </a:t>
            </a:r>
            <a:r>
              <a:rPr lang="es-ES" sz="1600" b="1" u="sng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072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0" y="1251344"/>
            <a:ext cx="9144000" cy="562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C:\Users\PABLO\Desktop\HFR-Storage\IEEE-2015\POSTER\LOGO PdE 2013 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49651"/>
          <a:stretch/>
        </p:blipFill>
        <p:spPr bwMode="auto">
          <a:xfrm>
            <a:off x="1" y="6394"/>
            <a:ext cx="2555775" cy="6447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PABLO\Desktop\HFR-Storage\IEEE-2015\POSTER\LOGO PdE 2013 HORIZONTAL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 r="132"/>
          <a:stretch/>
        </p:blipFill>
        <p:spPr bwMode="auto">
          <a:xfrm>
            <a:off x="-5647" y="634336"/>
            <a:ext cx="2561423" cy="6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590608" y="99216"/>
            <a:ext cx="6270808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0" kern="1200">
                <a:solidFill>
                  <a:srgbClr val="5959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700" b="1">
                <a:solidFill>
                  <a:schemeClr val="bg1"/>
                </a:solidFill>
              </a:rPr>
              <a:t>Applications:</a:t>
            </a:r>
          </a:p>
          <a:p>
            <a:r>
              <a:rPr lang="es-ES" sz="2700" b="1">
                <a:solidFill>
                  <a:schemeClr val="bg1"/>
                </a:solidFill>
              </a:rPr>
              <a:t>5.- Validation of WAVE models</a:t>
            </a:r>
            <a:endParaRPr lang="es-ES" sz="27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340768"/>
            <a:ext cx="9144000" cy="5524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0" y="1340768"/>
            <a:ext cx="9144000" cy="5531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PABLO\Desktop\HFR-Storage\EuroGOOS_2017\Figs\FINALES\Figure_1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4" y="1344537"/>
            <a:ext cx="312637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365280" y="1375600"/>
            <a:ext cx="5630937" cy="127727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/>
              <a:t>• </a:t>
            </a:r>
            <a:r>
              <a:rPr lang="en-US" b="1">
                <a:solidFill>
                  <a:srgbClr val="FF0000"/>
                </a:solidFill>
              </a:rPr>
              <a:t>CMEMS V3 release (April 2017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lang="en-US"/>
              <a:t>: a new operational wave forecast system (10-km MF-WAM application): </a:t>
            </a:r>
            <a:r>
              <a:rPr lang="en-US" b="1" u="sng"/>
              <a:t>IBI-WAV</a:t>
            </a:r>
            <a:r>
              <a:rPr lang="en-US"/>
              <a:t> </a:t>
            </a:r>
          </a:p>
          <a:p>
            <a:pPr algn="just">
              <a:spcAft>
                <a:spcPts val="600"/>
              </a:spcAft>
            </a:pPr>
            <a:r>
              <a:rPr lang="es-ES"/>
              <a:t>• </a:t>
            </a:r>
            <a:r>
              <a:rPr lang="en-US" b="1">
                <a:solidFill>
                  <a:srgbClr val="FF0000"/>
                </a:solidFill>
              </a:rPr>
              <a:t>NARVAL tool: ready </a:t>
            </a:r>
            <a:r>
              <a:rPr lang="en-US"/>
              <a:t>to conduct a </a:t>
            </a:r>
            <a:r>
              <a:rPr lang="en-US" b="1" u="sng"/>
              <a:t>multi-parameter &amp; multi-platform </a:t>
            </a:r>
            <a:r>
              <a:rPr lang="en-GB" b="1" u="sng"/>
              <a:t>skill assessment of IBI-WAV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165864" y="2779757"/>
            <a:ext cx="8830353" cy="4064683"/>
            <a:chOff x="165864" y="2779757"/>
            <a:chExt cx="8830353" cy="4064683"/>
          </a:xfrm>
        </p:grpSpPr>
        <p:pic>
          <p:nvPicPr>
            <p:cNvPr id="12" name="Picture 2" descr="C:\Users\PABLO\Desktop\HFR-Storage\EuroGOOS_2017\Figs\FINALES\Figure_4.t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64" y="4315884"/>
              <a:ext cx="7259198" cy="2528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3378928" y="2979536"/>
              <a:ext cx="5617289" cy="12772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es-ES"/>
                <a:t>• </a:t>
              </a:r>
              <a:r>
                <a:rPr lang="en-US" b="1">
                  <a:solidFill>
                    <a:srgbClr val="FF0000"/>
                  </a:solidFill>
                </a:rPr>
                <a:t>HF radar: </a:t>
              </a:r>
              <a:r>
                <a:rPr lang="en-US"/>
                <a:t>used as </a:t>
              </a:r>
              <a:r>
                <a:rPr lang="en-US" b="1" u="sng"/>
                <a:t>ancillary benchmark</a:t>
              </a:r>
              <a:r>
                <a:rPr lang="en-US"/>
                <a:t> when situ time series from moorings are not complete</a:t>
              </a:r>
            </a:p>
            <a:p>
              <a:pPr algn="just">
                <a:spcAft>
                  <a:spcPts val="600"/>
                </a:spcAft>
              </a:pPr>
              <a:r>
                <a:rPr lang="es-ES"/>
                <a:t>• 3-month wintertime </a:t>
              </a:r>
              <a:r>
                <a:rPr lang="es-ES" b="1" u="sng"/>
                <a:t>validation</a:t>
              </a:r>
              <a:r>
                <a:rPr lang="es-ES"/>
                <a:t> of wave direction in Galicia: consistent!</a:t>
              </a:r>
              <a:endParaRPr lang="en-GB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2213152" y="2779757"/>
              <a:ext cx="1024494" cy="14761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14 Conector recto de flecha"/>
            <p:cNvCxnSpPr/>
            <p:nvPr/>
          </p:nvCxnSpPr>
          <p:spPr>
            <a:xfrm>
              <a:off x="2223032" y="4254679"/>
              <a:ext cx="0" cy="227145"/>
            </a:xfrm>
            <a:prstGeom prst="straightConnector1">
              <a:avLst/>
            </a:prstGeom>
            <a:ln w="25400" cmpd="sng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>
              <a:off x="6210768" y="3919408"/>
              <a:ext cx="0" cy="402401"/>
            </a:xfrm>
            <a:prstGeom prst="straightConnector1">
              <a:avLst/>
            </a:prstGeom>
            <a:ln w="31750" cmpd="sng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087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0" y="1251344"/>
            <a:ext cx="9144000" cy="562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C:\Users\PABLO\Desktop\HFR-Storage\IEEE-2015\POSTER\LOGO PdE 2013 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49651"/>
          <a:stretch/>
        </p:blipFill>
        <p:spPr bwMode="auto">
          <a:xfrm>
            <a:off x="1" y="6394"/>
            <a:ext cx="2555775" cy="6447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PABLO\Desktop\HFR-Storage\IEEE-2015\POSTER\LOGO PdE 2013 HORIZONTAL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 r="132"/>
          <a:stretch/>
        </p:blipFill>
        <p:spPr bwMode="auto">
          <a:xfrm>
            <a:off x="-5647" y="634336"/>
            <a:ext cx="2561423" cy="6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590608" y="99216"/>
            <a:ext cx="6270808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0" kern="1200">
                <a:solidFill>
                  <a:srgbClr val="5959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700" b="1">
                <a:solidFill>
                  <a:schemeClr val="bg1"/>
                </a:solidFill>
              </a:rPr>
              <a:t>Applications:</a:t>
            </a:r>
          </a:p>
          <a:p>
            <a:r>
              <a:rPr lang="es-ES" sz="2700" b="1">
                <a:solidFill>
                  <a:schemeClr val="bg1"/>
                </a:solidFill>
              </a:rPr>
              <a:t>5.- Validation of WAVE models</a:t>
            </a:r>
            <a:endParaRPr lang="es-ES" sz="27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340768"/>
            <a:ext cx="9144000" cy="5524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0" y="1340768"/>
            <a:ext cx="9144000" cy="5531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PABLO\Desktop\HFR-Storage\EuroGOOS_2017\Figs\FINALES\Figure_1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4" y="1344537"/>
            <a:ext cx="312637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365280" y="1375600"/>
            <a:ext cx="5630937" cy="127727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/>
              <a:t>• </a:t>
            </a:r>
            <a:r>
              <a:rPr lang="en-US" b="1">
                <a:solidFill>
                  <a:srgbClr val="FF0000"/>
                </a:solidFill>
              </a:rPr>
              <a:t>CMEMS V3 release (April 2017</a:t>
            </a:r>
            <a:r>
              <a:rPr lang="en-US">
                <a:solidFill>
                  <a:srgbClr val="FF0000"/>
                </a:solidFill>
              </a:rPr>
              <a:t>)</a:t>
            </a:r>
            <a:r>
              <a:rPr lang="en-US"/>
              <a:t>: a new operational wave forecast system (10-km MF-WAM application): </a:t>
            </a:r>
            <a:r>
              <a:rPr lang="en-US" b="1" u="sng"/>
              <a:t>IBI-WAV</a:t>
            </a:r>
            <a:r>
              <a:rPr lang="en-US"/>
              <a:t> </a:t>
            </a:r>
          </a:p>
          <a:p>
            <a:pPr algn="just">
              <a:spcAft>
                <a:spcPts val="600"/>
              </a:spcAft>
            </a:pPr>
            <a:r>
              <a:rPr lang="es-ES"/>
              <a:t>• </a:t>
            </a:r>
            <a:r>
              <a:rPr lang="en-US" b="1">
                <a:solidFill>
                  <a:srgbClr val="FF0000"/>
                </a:solidFill>
              </a:rPr>
              <a:t>NARVAL tool: ready </a:t>
            </a:r>
            <a:r>
              <a:rPr lang="en-US"/>
              <a:t>to conduct a </a:t>
            </a:r>
            <a:r>
              <a:rPr lang="en-US" b="1" u="sng"/>
              <a:t>multi-parameter &amp; multi-platform </a:t>
            </a:r>
            <a:r>
              <a:rPr lang="en-GB" b="1" u="sng"/>
              <a:t>skill assessment of IBI-WAV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365280" y="2979536"/>
            <a:ext cx="5617289" cy="1277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/>
              <a:t>• </a:t>
            </a:r>
            <a:r>
              <a:rPr lang="en-US" b="1">
                <a:solidFill>
                  <a:srgbClr val="FF0000"/>
                </a:solidFill>
              </a:rPr>
              <a:t>HF radar: </a:t>
            </a:r>
            <a:r>
              <a:rPr lang="en-US"/>
              <a:t>used as ancillary data source when situ time series from moorings are not complete</a:t>
            </a:r>
          </a:p>
          <a:p>
            <a:pPr algn="just">
              <a:spcAft>
                <a:spcPts val="600"/>
              </a:spcAft>
            </a:pPr>
            <a:r>
              <a:rPr lang="es-ES"/>
              <a:t>• 3-month wintertime </a:t>
            </a:r>
            <a:r>
              <a:rPr lang="es-ES" b="1" u="sng"/>
              <a:t>intercomparison of Hs</a:t>
            </a:r>
            <a:r>
              <a:rPr lang="es-ES"/>
              <a:t> in Galicia: </a:t>
            </a:r>
            <a:r>
              <a:rPr lang="es-ES" b="1">
                <a:solidFill>
                  <a:srgbClr val="FF0000"/>
                </a:solidFill>
              </a:rPr>
              <a:t>IBI-WAV</a:t>
            </a:r>
            <a:r>
              <a:rPr lang="es-ES"/>
              <a:t> versus both </a:t>
            </a:r>
            <a:r>
              <a:rPr lang="es-ES" b="1">
                <a:solidFill>
                  <a:srgbClr val="0070C0"/>
                </a:solidFill>
              </a:rPr>
              <a:t>buoy</a:t>
            </a:r>
            <a:r>
              <a:rPr lang="es-ES"/>
              <a:t> and </a:t>
            </a:r>
            <a:r>
              <a:rPr lang="es-ES" b="1">
                <a:solidFill>
                  <a:srgbClr val="1EA40C"/>
                </a:solidFill>
              </a:rPr>
              <a:t>HF radar</a:t>
            </a:r>
            <a:endParaRPr lang="en-GB" b="1">
              <a:solidFill>
                <a:srgbClr val="1EA40C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213152" y="2779757"/>
            <a:ext cx="1024494" cy="1476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PABLO\Desktop\HFR-Storage\EuroGOOS_2017\Figs\FINALES\Figure_3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632" y="4318336"/>
            <a:ext cx="5262496" cy="252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/>
          <p:nvPr/>
        </p:nvGrpSpPr>
        <p:grpSpPr>
          <a:xfrm>
            <a:off x="93856" y="4265800"/>
            <a:ext cx="3510976" cy="2599049"/>
            <a:chOff x="93856" y="4265800"/>
            <a:chExt cx="3510976" cy="2599049"/>
          </a:xfrm>
        </p:grpSpPr>
        <p:grpSp>
          <p:nvGrpSpPr>
            <p:cNvPr id="15" name="14 Grupo"/>
            <p:cNvGrpSpPr/>
            <p:nvPr/>
          </p:nvGrpSpPr>
          <p:grpSpPr>
            <a:xfrm>
              <a:off x="93856" y="4265800"/>
              <a:ext cx="3510976" cy="2599049"/>
              <a:chOff x="5799486" y="3757694"/>
              <a:chExt cx="3510976" cy="2599049"/>
            </a:xfrm>
          </p:grpSpPr>
          <p:sp>
            <p:nvSpPr>
              <p:cNvPr id="19" name="18 Rectángulo"/>
              <p:cNvSpPr/>
              <p:nvPr/>
            </p:nvSpPr>
            <p:spPr>
              <a:xfrm>
                <a:off x="6262606" y="3757694"/>
                <a:ext cx="1597816" cy="19714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19 Rectángulo redondeado"/>
              <p:cNvSpPr/>
              <p:nvPr/>
            </p:nvSpPr>
            <p:spPr>
              <a:xfrm>
                <a:off x="6178198" y="4115606"/>
                <a:ext cx="1597816" cy="1411030"/>
              </a:xfrm>
              <a:prstGeom prst="roundRect">
                <a:avLst>
                  <a:gd name="adj" fmla="val 6375"/>
                </a:avLst>
              </a:prstGeom>
              <a:solidFill>
                <a:schemeClr val="bg1"/>
              </a:solidFill>
              <a:ln w="1270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1 CuadroTexto"/>
              <p:cNvSpPr txBox="1">
                <a:spLocks noChangeArrowheads="1"/>
              </p:cNvSpPr>
              <p:nvPr/>
            </p:nvSpPr>
            <p:spPr bwMode="auto">
              <a:xfrm>
                <a:off x="5799486" y="5910467"/>
                <a:ext cx="3510976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3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IBI-WAV QUID: end users </a:t>
                </a:r>
              </a:p>
            </p:txBody>
          </p:sp>
          <p:grpSp>
            <p:nvGrpSpPr>
              <p:cNvPr id="22" name="21 Grupo"/>
              <p:cNvGrpSpPr/>
              <p:nvPr/>
            </p:nvGrpSpPr>
            <p:grpSpPr>
              <a:xfrm>
                <a:off x="6270554" y="4148096"/>
                <a:ext cx="1458902" cy="1327449"/>
                <a:chOff x="5406458" y="4148096"/>
                <a:chExt cx="1458902" cy="1327449"/>
              </a:xfrm>
            </p:grpSpPr>
            <p:pic>
              <p:nvPicPr>
                <p:cNvPr id="23" name="Picture 2" descr="C:\Users\PABLO\Desktop\statistics_1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9279" y="4148096"/>
                  <a:ext cx="783873" cy="54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4" descr="C:\Users\PABLO\Desktop\statistics_2.jpg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208" t="2756" r="1399" b="8588"/>
                <a:stretch/>
              </p:blipFill>
              <p:spPr bwMode="auto">
                <a:xfrm>
                  <a:off x="6237252" y="4148096"/>
                  <a:ext cx="628108" cy="61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5" descr="C:\Users\PABLO\Desktop\timeseries_1.jpg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755" r="1221" b="7611"/>
                <a:stretch/>
              </p:blipFill>
              <p:spPr bwMode="auto">
                <a:xfrm>
                  <a:off x="6195437" y="4833216"/>
                  <a:ext cx="667634" cy="61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7" descr="C:\Users\PABLO\Desktop\scatter_2.jp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82" t="11330" r="11769" b="11397"/>
                <a:stretch/>
              </p:blipFill>
              <p:spPr bwMode="auto">
                <a:xfrm>
                  <a:off x="5406458" y="4755545"/>
                  <a:ext cx="735650" cy="72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Flecha: a la derecha 2"/>
            <p:cNvSpPr/>
            <p:nvPr/>
          </p:nvSpPr>
          <p:spPr>
            <a:xfrm rot="5400000">
              <a:off x="1029408" y="6196904"/>
              <a:ext cx="432000" cy="1800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Flecha: a la derecha 2"/>
            <p:cNvSpPr/>
            <p:nvPr/>
          </p:nvSpPr>
          <p:spPr>
            <a:xfrm rot="10800000">
              <a:off x="2483769" y="5278872"/>
              <a:ext cx="432000" cy="1800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Flecha: a la derecha 2"/>
            <p:cNvSpPr/>
            <p:nvPr/>
          </p:nvSpPr>
          <p:spPr>
            <a:xfrm rot="7426179">
              <a:off x="2038056" y="4405560"/>
              <a:ext cx="432000" cy="1800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27" name="26 Conector recto de flecha"/>
          <p:cNvCxnSpPr/>
          <p:nvPr/>
        </p:nvCxnSpPr>
        <p:spPr>
          <a:xfrm>
            <a:off x="2742803" y="4262032"/>
            <a:ext cx="494843" cy="533279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87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0" y="1251344"/>
            <a:ext cx="9144000" cy="562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C:\Users\PABLO\Desktop\HFR-Storage\IEEE-2015\POSTER\LOGO PdE 2013 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49651"/>
          <a:stretch/>
        </p:blipFill>
        <p:spPr bwMode="auto">
          <a:xfrm>
            <a:off x="1" y="6394"/>
            <a:ext cx="2555775" cy="6447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PABLO\Desktop\HFR-Storage\IEEE-2015\POSTER\LOGO PdE 2013 HORIZONTAL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 r="132"/>
          <a:stretch/>
        </p:blipFill>
        <p:spPr bwMode="auto">
          <a:xfrm>
            <a:off x="-5647" y="634336"/>
            <a:ext cx="2561423" cy="6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699792" y="99216"/>
            <a:ext cx="630564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0" kern="1200">
                <a:solidFill>
                  <a:srgbClr val="5959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700" b="1">
                <a:solidFill>
                  <a:schemeClr val="bg1"/>
                </a:solidFill>
              </a:rPr>
              <a:t>Puertos del Estado HF radar network</a:t>
            </a:r>
            <a:endParaRPr lang="es-ES" sz="2700" b="1" dirty="0">
              <a:solidFill>
                <a:schemeClr val="bg1"/>
              </a:solidFill>
            </a:endParaRPr>
          </a:p>
        </p:txBody>
      </p:sp>
      <p:sp>
        <p:nvSpPr>
          <p:cNvPr id="36" name="7 CuadroTexto">
            <a:extLst>
              <a:ext uri="{FF2B5EF4-FFF2-40B4-BE49-F238E27FC236}">
                <a16:creationId xmlns:a16="http://schemas.microsoft.com/office/drawing/2014/main" xmlns="" id="{6DA160E7-03E0-4684-A6DC-7B06CFE90E16}"/>
              </a:ext>
            </a:extLst>
          </p:cNvPr>
          <p:cNvSpPr txBox="1"/>
          <p:nvPr/>
        </p:nvSpPr>
        <p:spPr>
          <a:xfrm>
            <a:off x="237350" y="1722869"/>
            <a:ext cx="6901835" cy="437042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latin typeface="+mj-lt"/>
              </a:rPr>
              <a:t>Ports need met-ocean info along all their life phases: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70C0"/>
                </a:solidFill>
                <a:sym typeface="Symbol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+mj-lt"/>
              </a:rPr>
              <a:t>Design phase (viability, budget, execution plans,…)</a:t>
            </a:r>
          </a:p>
          <a:p>
            <a:pPr marL="914400" lvl="4">
              <a:spcBef>
                <a:spcPts val="600"/>
              </a:spcBef>
              <a:defRPr/>
            </a:pPr>
            <a:r>
              <a:rPr lang="en-US" dirty="0">
                <a:latin typeface="+mj-lt"/>
              </a:rPr>
              <a:t>Climatology description (from models &amp; measurements) -&gt; CMEMS Re-analysis and MY in-situ products.</a:t>
            </a:r>
          </a:p>
          <a:p>
            <a:pPr marL="914400" lvl="4">
              <a:spcBef>
                <a:spcPts val="600"/>
              </a:spcBef>
              <a:defRPr/>
            </a:pPr>
            <a:endParaRPr lang="en-US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70C0"/>
                </a:solidFill>
                <a:latin typeface="+mj-lt"/>
              </a:rPr>
              <a:t>Construction phase (safety, short-term build planning)</a:t>
            </a:r>
          </a:p>
          <a:p>
            <a:pPr marL="914400" lvl="4">
              <a:spcBef>
                <a:spcPts val="600"/>
              </a:spcBef>
              <a:defRPr/>
            </a:pPr>
            <a:r>
              <a:rPr lang="en-US" dirty="0">
                <a:latin typeface="+mj-lt"/>
              </a:rPr>
              <a:t>Real time alert systems and short-term Forecasts -&gt; CMEMS In-situ &amp; MFC (and downscaled) forecast systems</a:t>
            </a:r>
          </a:p>
          <a:p>
            <a:pPr marL="914400" lvl="4">
              <a:spcBef>
                <a:spcPts val="600"/>
              </a:spcBef>
              <a:defRPr/>
            </a:pPr>
            <a:endParaRPr lang="en-U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70C0"/>
                </a:solidFill>
                <a:latin typeface="+mj-lt"/>
              </a:rPr>
              <a:t>Exploitation phase (operations &amp; port closing, piloting, environmental management, …)</a:t>
            </a:r>
          </a:p>
          <a:p>
            <a:pPr marL="914400" lvl="4">
              <a:spcBef>
                <a:spcPts val="600"/>
              </a:spcBef>
              <a:defRPr/>
            </a:pPr>
            <a:r>
              <a:rPr lang="en-US" dirty="0">
                <a:latin typeface="+mj-lt"/>
              </a:rPr>
              <a:t>Real time alert systems and short-term forecast -&gt; CMEMS In-situ &amp; MFC (and downscaled) forecast systems</a:t>
            </a:r>
          </a:p>
        </p:txBody>
      </p:sp>
      <p:pic>
        <p:nvPicPr>
          <p:cNvPr id="37" name="Picture 8">
            <a:extLst>
              <a:ext uri="{FF2B5EF4-FFF2-40B4-BE49-F238E27FC236}">
                <a16:creationId xmlns:a16="http://schemas.microsoft.com/office/drawing/2014/main" xmlns="" id="{5AD655D7-E574-487E-BE55-F927A22C9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04" y="1876704"/>
            <a:ext cx="1610717" cy="136300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xmlns="" id="{36C94E21-B55D-4CC1-87F5-7177F0BA8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03" y="3515180"/>
            <a:ext cx="1645508" cy="112112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22 Imagen">
            <a:extLst>
              <a:ext uri="{FF2B5EF4-FFF2-40B4-BE49-F238E27FC236}">
                <a16:creationId xmlns:a16="http://schemas.microsoft.com/office/drawing/2014/main" xmlns="" id="{7A5281CD-F3E9-4E87-B1A0-93974852F3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0504" y="4900664"/>
            <a:ext cx="1645507" cy="1104185"/>
          </a:xfrm>
          <a:prstGeom prst="rect">
            <a:avLst/>
          </a:prstGeom>
          <a:ln w="28575">
            <a:solidFill>
              <a:srgbClr val="00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19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0" y="1251344"/>
            <a:ext cx="9144000" cy="562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C:\Users\PABLO\Desktop\HFR-Storage\IEEE-2015\POSTER\LOGO PdE 2013 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49651"/>
          <a:stretch/>
        </p:blipFill>
        <p:spPr bwMode="auto">
          <a:xfrm>
            <a:off x="1" y="6394"/>
            <a:ext cx="2555775" cy="6447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PABLO\Desktop\HFR-Storage\IEEE-2015\POSTER\LOGO PdE 2013 HORIZONTAL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 r="132"/>
          <a:stretch/>
        </p:blipFill>
        <p:spPr bwMode="auto">
          <a:xfrm>
            <a:off x="-5647" y="634336"/>
            <a:ext cx="2561423" cy="6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590608" y="99216"/>
            <a:ext cx="6270808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0" kern="1200">
                <a:solidFill>
                  <a:srgbClr val="5959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700" b="1">
                <a:solidFill>
                  <a:schemeClr val="bg1"/>
                </a:solidFill>
              </a:rPr>
              <a:t>CONCLUSIONS</a:t>
            </a:r>
            <a:endParaRPr lang="es-ES" sz="27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340768"/>
            <a:ext cx="9144000" cy="5524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0" y="1340768"/>
            <a:ext cx="9144000" cy="5531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36 Grupo"/>
          <p:cNvGrpSpPr/>
          <p:nvPr/>
        </p:nvGrpSpPr>
        <p:grpSpPr>
          <a:xfrm>
            <a:off x="770467" y="1447608"/>
            <a:ext cx="7862928" cy="468000"/>
            <a:chOff x="412952" y="3645024"/>
            <a:chExt cx="7862928" cy="468000"/>
          </a:xfrm>
        </p:grpSpPr>
        <p:sp>
          <p:nvSpPr>
            <p:cNvPr id="38" name="37 Rectángulo"/>
            <p:cNvSpPr>
              <a:spLocks noChangeAspect="1"/>
            </p:cNvSpPr>
            <p:nvPr/>
          </p:nvSpPr>
          <p:spPr>
            <a:xfrm>
              <a:off x="412952" y="3645024"/>
              <a:ext cx="468000" cy="468000"/>
            </a:xfrm>
            <a:prstGeom prst="rect">
              <a:avLst/>
            </a:prstGeom>
            <a:solidFill>
              <a:srgbClr val="00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895701" y="3645024"/>
              <a:ext cx="7204692" cy="4603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39 Elipse"/>
            <p:cNvSpPr>
              <a:spLocks noChangeAspect="1"/>
            </p:cNvSpPr>
            <p:nvPr/>
          </p:nvSpPr>
          <p:spPr>
            <a:xfrm>
              <a:off x="465432" y="3702324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506164" y="3674520"/>
              <a:ext cx="43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200" b="1">
                  <a:solidFill>
                    <a:srgbClr val="00B0F0"/>
                  </a:solidFill>
                </a:rPr>
                <a:t>!</a:t>
              </a:r>
              <a:endParaRPr lang="en-US" sz="2200" b="1">
                <a:solidFill>
                  <a:srgbClr val="00B0F0"/>
                </a:solidFill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876553" y="3699616"/>
              <a:ext cx="73993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Implementation of a </a:t>
              </a:r>
              <a:r>
                <a:rPr lang="en-US" sz="2000" b="1" u="sng"/>
                <a:t>fully operational and permanent</a:t>
              </a:r>
              <a:r>
                <a:rPr lang="en-US" sz="2000" b="1"/>
                <a:t> HFR network</a:t>
              </a:r>
              <a:endParaRPr lang="es-ES" sz="2000" b="1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97624" y="5169498"/>
            <a:ext cx="9045712" cy="1581750"/>
            <a:chOff x="97624" y="5169498"/>
            <a:chExt cx="9045712" cy="1581750"/>
          </a:xfrm>
        </p:grpSpPr>
        <p:sp>
          <p:nvSpPr>
            <p:cNvPr id="28" name="27 Rectángulo"/>
            <p:cNvSpPr/>
            <p:nvPr/>
          </p:nvSpPr>
          <p:spPr>
            <a:xfrm>
              <a:off x="124920" y="5169498"/>
              <a:ext cx="8911576" cy="46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28 Rectángulo"/>
            <p:cNvSpPr>
              <a:spLocks noChangeAspect="1"/>
            </p:cNvSpPr>
            <p:nvPr/>
          </p:nvSpPr>
          <p:spPr>
            <a:xfrm>
              <a:off x="124921" y="5169498"/>
              <a:ext cx="468000" cy="46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29 Elipse"/>
            <p:cNvSpPr>
              <a:spLocks noChangeAspect="1"/>
            </p:cNvSpPr>
            <p:nvPr/>
          </p:nvSpPr>
          <p:spPr>
            <a:xfrm>
              <a:off x="177401" y="5226798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218133" y="5198994"/>
              <a:ext cx="43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200" b="1">
                  <a:solidFill>
                    <a:srgbClr val="0070C0"/>
                  </a:solidFill>
                </a:rPr>
                <a:t>!</a:t>
              </a:r>
              <a:endParaRPr lang="en-US" sz="2200" b="1">
                <a:solidFill>
                  <a:srgbClr val="0070C0"/>
                </a:solidFill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550442" y="5226520"/>
              <a:ext cx="8404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b="1">
                  <a:solidFill>
                    <a:srgbClr val="FF0000"/>
                  </a:solidFill>
                </a:rPr>
                <a:t>HF radar network</a:t>
              </a:r>
              <a:r>
                <a:rPr lang="es-ES" b="1"/>
                <a:t>:  working as a component of the </a:t>
              </a:r>
              <a:r>
                <a:rPr lang="es-ES" b="1" u="sng" smtClean="0"/>
                <a:t>entire observing </a:t>
              </a:r>
              <a:r>
                <a:rPr lang="es-ES" b="1" u="sng"/>
                <a:t>system</a:t>
              </a:r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107504" y="5736802"/>
              <a:ext cx="8897928" cy="46038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44 Rectángulo"/>
            <p:cNvSpPr>
              <a:spLocks noChangeAspect="1"/>
            </p:cNvSpPr>
            <p:nvPr/>
          </p:nvSpPr>
          <p:spPr>
            <a:xfrm>
              <a:off x="107505" y="5736802"/>
              <a:ext cx="468000" cy="46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45 Elipse"/>
            <p:cNvSpPr>
              <a:spLocks noChangeAspect="1"/>
            </p:cNvSpPr>
            <p:nvPr/>
          </p:nvSpPr>
          <p:spPr>
            <a:xfrm>
              <a:off x="159985" y="579410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200717" y="5766298"/>
              <a:ext cx="43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200" b="1">
                  <a:solidFill>
                    <a:srgbClr val="0070C0"/>
                  </a:solidFill>
                </a:rPr>
                <a:t>!</a:t>
              </a:r>
              <a:endParaRPr lang="en-US" sz="2200" b="1">
                <a:solidFill>
                  <a:srgbClr val="0070C0"/>
                </a:solidFill>
              </a:endParaRP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520478" y="5799515"/>
              <a:ext cx="86228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>
                  <a:solidFill>
                    <a:srgbClr val="FF0000"/>
                  </a:solidFill>
                </a:rPr>
                <a:t>NARVAL: </a:t>
              </a:r>
              <a:r>
                <a:rPr lang="en-US" b="1"/>
                <a:t>multi-parameter &amp; multi-platform </a:t>
              </a:r>
              <a:r>
                <a:rPr lang="en-GB" b="1"/>
                <a:t>skill assessment of IBI solutions</a:t>
              </a:r>
              <a:r>
                <a:rPr lang="es-ES" b="1">
                  <a:solidFill>
                    <a:srgbClr val="FF0000"/>
                  </a:solidFill>
                </a:rPr>
                <a:t> </a:t>
              </a:r>
              <a:r>
                <a:rPr lang="es-ES" b="1"/>
                <a:t>(</a:t>
              </a:r>
              <a:r>
                <a:rPr lang="es-ES" b="1">
                  <a:solidFill>
                    <a:srgbClr val="FF0000"/>
                  </a:solidFill>
                </a:rPr>
                <a:t>PHY + WAV</a:t>
              </a:r>
              <a:r>
                <a:rPr lang="es-ES" b="1"/>
                <a:t>)</a:t>
              </a:r>
              <a:endParaRPr lang="en-GB" b="1"/>
            </a:p>
          </p:txBody>
        </p:sp>
        <p:cxnSp>
          <p:nvCxnSpPr>
            <p:cNvPr id="49" name="48 Conector recto"/>
            <p:cNvCxnSpPr/>
            <p:nvPr/>
          </p:nvCxnSpPr>
          <p:spPr>
            <a:xfrm>
              <a:off x="728280" y="6624648"/>
              <a:ext cx="781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49 Rectángulo"/>
            <p:cNvSpPr/>
            <p:nvPr/>
          </p:nvSpPr>
          <p:spPr>
            <a:xfrm>
              <a:off x="97624" y="6276810"/>
              <a:ext cx="8911576" cy="4744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50 Rectángulo"/>
            <p:cNvSpPr>
              <a:spLocks noChangeAspect="1"/>
            </p:cNvSpPr>
            <p:nvPr/>
          </p:nvSpPr>
          <p:spPr>
            <a:xfrm>
              <a:off x="97625" y="6276810"/>
              <a:ext cx="468000" cy="46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51 Elipse"/>
            <p:cNvSpPr>
              <a:spLocks noChangeAspect="1"/>
            </p:cNvSpPr>
            <p:nvPr/>
          </p:nvSpPr>
          <p:spPr>
            <a:xfrm>
              <a:off x="150105" y="6334110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190837" y="6306306"/>
              <a:ext cx="43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200" b="1">
                  <a:solidFill>
                    <a:srgbClr val="0070C0"/>
                  </a:solidFill>
                </a:rPr>
                <a:t>!</a:t>
              </a:r>
              <a:endParaRPr lang="en-US" sz="2200" b="1">
                <a:solidFill>
                  <a:srgbClr val="0070C0"/>
                </a:solidFill>
              </a:endParaRPr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20945" y="6326975"/>
              <a:ext cx="8433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u="sng">
                  <a:solidFill>
                    <a:srgbClr val="FF0000"/>
                  </a:solidFill>
                </a:rPr>
                <a:t>HF radar data as benchmark </a:t>
              </a:r>
              <a:r>
                <a:rPr lang="es-ES" b="1"/>
                <a:t>for regional (</a:t>
              </a:r>
              <a:r>
                <a:rPr lang="es-ES" b="1">
                  <a:solidFill>
                    <a:srgbClr val="FF0000"/>
                  </a:solidFill>
                </a:rPr>
                <a:t>IBI</a:t>
              </a:r>
              <a:r>
                <a:rPr lang="es-ES" b="1"/>
                <a:t>) and coastal/port scale models (</a:t>
              </a:r>
              <a:r>
                <a:rPr lang="es-ES" b="1">
                  <a:solidFill>
                    <a:srgbClr val="FF0000"/>
                  </a:solidFill>
                </a:rPr>
                <a:t>SAMOAs</a:t>
              </a:r>
              <a:r>
                <a:rPr lang="es-ES" b="1"/>
                <a:t>)</a:t>
              </a:r>
              <a:endParaRPr lang="es-ES" b="1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 descr="C:\Users\PABLO\Desktop\ROADMAP_ENRIQUE.t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 b="58"/>
          <a:stretch/>
        </p:blipFill>
        <p:spPr bwMode="auto">
          <a:xfrm>
            <a:off x="372008" y="1961544"/>
            <a:ext cx="8561615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58360" y="1938016"/>
            <a:ext cx="154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>
                <a:solidFill>
                  <a:srgbClr val="FF0000"/>
                </a:solidFill>
              </a:rPr>
              <a:t>ROADMAP:</a:t>
            </a:r>
            <a:endParaRPr lang="en-US" b="1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6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0" y="1251344"/>
            <a:ext cx="9144000" cy="562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C:\Users\PABLO\Desktop\HFR-Storage\IEEE-2015\POSTER\LOGO PdE 2013 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49651"/>
          <a:stretch/>
        </p:blipFill>
        <p:spPr bwMode="auto">
          <a:xfrm>
            <a:off x="1" y="6394"/>
            <a:ext cx="2555775" cy="6447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PABLO\Desktop\HFR-Storage\IEEE-2015\POSTER\LOGO PdE 2013 HORIZONTAL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 r="132"/>
          <a:stretch/>
        </p:blipFill>
        <p:spPr bwMode="auto">
          <a:xfrm>
            <a:off x="-5647" y="634336"/>
            <a:ext cx="2561423" cy="6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590608" y="99216"/>
            <a:ext cx="6270808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0" kern="1200">
                <a:solidFill>
                  <a:srgbClr val="5959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700" b="1">
                <a:solidFill>
                  <a:schemeClr val="bg1"/>
                </a:solidFill>
              </a:rPr>
              <a:t>FUTURE WORK &amp; CHALLENGES</a:t>
            </a:r>
            <a:endParaRPr lang="es-ES" sz="27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340768"/>
            <a:ext cx="9144000" cy="5524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0" y="1340768"/>
            <a:ext cx="9144000" cy="5531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35 Grupo"/>
          <p:cNvGrpSpPr/>
          <p:nvPr/>
        </p:nvGrpSpPr>
        <p:grpSpPr>
          <a:xfrm>
            <a:off x="683569" y="1499411"/>
            <a:ext cx="3686892" cy="2344644"/>
            <a:chOff x="1043608" y="3028995"/>
            <a:chExt cx="3686892" cy="2344644"/>
          </a:xfrm>
        </p:grpSpPr>
        <p:sp>
          <p:nvSpPr>
            <p:cNvPr id="55" name="54 Rectángulo"/>
            <p:cNvSpPr/>
            <p:nvPr/>
          </p:nvSpPr>
          <p:spPr>
            <a:xfrm>
              <a:off x="1082439" y="3028995"/>
              <a:ext cx="3628105" cy="4744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55 Rectángulo"/>
            <p:cNvSpPr>
              <a:spLocks noChangeAspect="1"/>
            </p:cNvSpPr>
            <p:nvPr/>
          </p:nvSpPr>
          <p:spPr>
            <a:xfrm>
              <a:off x="1082440" y="3028995"/>
              <a:ext cx="468000" cy="46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56 Elipse"/>
            <p:cNvSpPr>
              <a:spLocks noChangeAspect="1"/>
            </p:cNvSpPr>
            <p:nvPr/>
          </p:nvSpPr>
          <p:spPr>
            <a:xfrm>
              <a:off x="1134920" y="3086295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1175652" y="3058491"/>
              <a:ext cx="43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200" b="1">
                  <a:solidFill>
                    <a:srgbClr val="0070C0"/>
                  </a:solidFill>
                </a:rPr>
                <a:t>!</a:t>
              </a:r>
              <a:endParaRPr lang="en-US" sz="2200" b="1">
                <a:solidFill>
                  <a:srgbClr val="0070C0"/>
                </a:solidFill>
              </a:endParaRPr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1560353" y="3106456"/>
              <a:ext cx="2835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/>
                <a:t>SAMOA II </a:t>
              </a:r>
              <a:r>
                <a:rPr lang="es-ES" b="1">
                  <a:solidFill>
                    <a:srgbClr val="FF0000"/>
                  </a:solidFill>
                </a:rPr>
                <a:t>(2018-2021)</a:t>
              </a:r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1057463" y="3639938"/>
              <a:ext cx="3644698" cy="11521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60 Rectángulo"/>
            <p:cNvSpPr>
              <a:spLocks noChangeAspect="1"/>
            </p:cNvSpPr>
            <p:nvPr/>
          </p:nvSpPr>
          <p:spPr>
            <a:xfrm>
              <a:off x="1057463" y="3639938"/>
              <a:ext cx="468000" cy="46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61 Elipse"/>
            <p:cNvSpPr>
              <a:spLocks noChangeAspect="1"/>
            </p:cNvSpPr>
            <p:nvPr/>
          </p:nvSpPr>
          <p:spPr>
            <a:xfrm>
              <a:off x="1109943" y="3697238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62 CuadroTexto"/>
            <p:cNvSpPr txBox="1"/>
            <p:nvPr/>
          </p:nvSpPr>
          <p:spPr>
            <a:xfrm>
              <a:off x="1150675" y="3669434"/>
              <a:ext cx="43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200" b="1">
                  <a:solidFill>
                    <a:srgbClr val="0070C0"/>
                  </a:solidFill>
                </a:rPr>
                <a:t>!</a:t>
              </a:r>
              <a:endParaRPr lang="en-US" sz="2200" b="1">
                <a:solidFill>
                  <a:srgbClr val="0070C0"/>
                </a:solidFill>
              </a:endParaRPr>
            </a:p>
          </p:txBody>
        </p:sp>
        <p:sp>
          <p:nvSpPr>
            <p:cNvPr id="64" name="63 CuadroTexto"/>
            <p:cNvSpPr txBox="1"/>
            <p:nvPr/>
          </p:nvSpPr>
          <p:spPr>
            <a:xfrm>
              <a:off x="1535376" y="3604915"/>
              <a:ext cx="2964616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s-ES" sz="1700" b="1"/>
                <a:t>New systems </a:t>
              </a:r>
              <a:r>
                <a:rPr lang="es-ES" sz="1700" b="1">
                  <a:sym typeface="Wingdings" pitchFamily="2" charset="2"/>
                </a:rPr>
                <a:t> </a:t>
              </a:r>
              <a:r>
                <a:rPr lang="es-ES" sz="1700" b="1" u="sng">
                  <a:sym typeface="Wingdings" pitchFamily="2" charset="2"/>
                </a:rPr>
                <a:t>NARVAL</a:t>
              </a:r>
              <a:endParaRPr lang="es-ES" sz="1700" b="1" u="sng"/>
            </a:p>
            <a:p>
              <a:pPr algn="ctr">
                <a:lnSpc>
                  <a:spcPts val="2300"/>
                </a:lnSpc>
              </a:pPr>
              <a:r>
                <a:rPr lang="es-ES" b="1">
                  <a:solidFill>
                    <a:srgbClr val="FF0000"/>
                  </a:solidFill>
                </a:rPr>
                <a:t>(Palma, Málaga, Gijón,  etc.)</a:t>
              </a:r>
            </a:p>
            <a:p>
              <a:pPr algn="ctr">
                <a:lnSpc>
                  <a:spcPts val="2300"/>
                </a:lnSpc>
              </a:pPr>
              <a:r>
                <a:rPr lang="es-ES" sz="1600" b="1" u="sng"/>
                <a:t>Validation against HF radar</a:t>
              </a:r>
            </a:p>
            <a:p>
              <a:pPr algn="ctr">
                <a:lnSpc>
                  <a:spcPts val="2300"/>
                </a:lnSpc>
              </a:pPr>
              <a:r>
                <a:rPr lang="es-ES" sz="1600" b="1" u="sng"/>
                <a:t> (if possible)</a:t>
              </a:r>
              <a:endParaRPr lang="es-ES" sz="1600" u="sng"/>
            </a:p>
          </p:txBody>
        </p:sp>
        <p:sp>
          <p:nvSpPr>
            <p:cNvPr id="65" name="64 Rectángulo"/>
            <p:cNvSpPr/>
            <p:nvPr/>
          </p:nvSpPr>
          <p:spPr>
            <a:xfrm>
              <a:off x="1043608" y="4905639"/>
              <a:ext cx="3658553" cy="46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65 Rectángulo"/>
            <p:cNvSpPr>
              <a:spLocks noChangeAspect="1"/>
            </p:cNvSpPr>
            <p:nvPr/>
          </p:nvSpPr>
          <p:spPr>
            <a:xfrm>
              <a:off x="1043608" y="4905639"/>
              <a:ext cx="468000" cy="46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66 Elipse"/>
            <p:cNvSpPr>
              <a:spLocks noChangeAspect="1"/>
            </p:cNvSpPr>
            <p:nvPr/>
          </p:nvSpPr>
          <p:spPr>
            <a:xfrm>
              <a:off x="1096088" y="4962939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67 CuadroTexto"/>
            <p:cNvSpPr txBox="1"/>
            <p:nvPr/>
          </p:nvSpPr>
          <p:spPr>
            <a:xfrm>
              <a:off x="1136820" y="4935135"/>
              <a:ext cx="43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200" b="1">
                  <a:solidFill>
                    <a:srgbClr val="0070C0"/>
                  </a:solidFill>
                </a:rPr>
                <a:t>!</a:t>
              </a:r>
              <a:endParaRPr lang="en-US" sz="2200" b="1">
                <a:solidFill>
                  <a:srgbClr val="0070C0"/>
                </a:solidFill>
              </a:endParaRPr>
            </a:p>
          </p:txBody>
        </p:sp>
        <p:sp>
          <p:nvSpPr>
            <p:cNvPr id="69" name="68 CuadroTexto"/>
            <p:cNvSpPr txBox="1"/>
            <p:nvPr/>
          </p:nvSpPr>
          <p:spPr>
            <a:xfrm>
              <a:off x="1521314" y="4966152"/>
              <a:ext cx="3209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/>
                <a:t>¿¿HF radar data assimilation??</a:t>
              </a:r>
              <a:endParaRPr lang="es-ES">
                <a:solidFill>
                  <a:srgbClr val="FF0000"/>
                </a:solidFill>
              </a:endParaRPr>
            </a:p>
          </p:txBody>
        </p:sp>
      </p:grpSp>
      <p:grpSp>
        <p:nvGrpSpPr>
          <p:cNvPr id="70" name="69 Grupo"/>
          <p:cNvGrpSpPr/>
          <p:nvPr/>
        </p:nvGrpSpPr>
        <p:grpSpPr>
          <a:xfrm>
            <a:off x="4800547" y="1412776"/>
            <a:ext cx="3995936" cy="2544792"/>
            <a:chOff x="5148064" y="886510"/>
            <a:chExt cx="3995936" cy="2544792"/>
          </a:xfrm>
        </p:grpSpPr>
        <p:sp>
          <p:nvSpPr>
            <p:cNvPr id="71" name="70 Rectángulo"/>
            <p:cNvSpPr/>
            <p:nvPr/>
          </p:nvSpPr>
          <p:spPr>
            <a:xfrm>
              <a:off x="5538547" y="952287"/>
              <a:ext cx="3313788" cy="7411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71 Rectángulo"/>
            <p:cNvSpPr/>
            <p:nvPr/>
          </p:nvSpPr>
          <p:spPr>
            <a:xfrm>
              <a:off x="5539967" y="1800526"/>
              <a:ext cx="3313788" cy="148996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72 Rectángulo"/>
            <p:cNvSpPr>
              <a:spLocks noChangeAspect="1"/>
            </p:cNvSpPr>
            <p:nvPr/>
          </p:nvSpPr>
          <p:spPr>
            <a:xfrm>
              <a:off x="5538547" y="952287"/>
              <a:ext cx="468000" cy="46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73 Elipse"/>
            <p:cNvSpPr>
              <a:spLocks noChangeAspect="1"/>
            </p:cNvSpPr>
            <p:nvPr/>
          </p:nvSpPr>
          <p:spPr>
            <a:xfrm>
              <a:off x="5591027" y="1009587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74 CuadroTexto"/>
            <p:cNvSpPr txBox="1"/>
            <p:nvPr/>
          </p:nvSpPr>
          <p:spPr>
            <a:xfrm>
              <a:off x="5631759" y="981783"/>
              <a:ext cx="43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200" b="1">
                  <a:solidFill>
                    <a:srgbClr val="0070C0"/>
                  </a:solidFill>
                </a:rPr>
                <a:t>!</a:t>
              </a:r>
              <a:endParaRPr lang="en-US" sz="2200" b="1">
                <a:solidFill>
                  <a:srgbClr val="0070C0"/>
                </a:solidFill>
              </a:endParaRPr>
            </a:p>
          </p:txBody>
        </p:sp>
        <p:sp>
          <p:nvSpPr>
            <p:cNvPr id="76" name="75 CuadroTexto"/>
            <p:cNvSpPr txBox="1"/>
            <p:nvPr/>
          </p:nvSpPr>
          <p:spPr>
            <a:xfrm>
              <a:off x="6016460" y="1029748"/>
              <a:ext cx="312754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" b="1"/>
                <a:t>IBI:  Data assimilation</a:t>
              </a:r>
            </a:p>
            <a:p>
              <a:r>
                <a:rPr lang="es-ES" sz="1700" b="1">
                  <a:solidFill>
                    <a:srgbClr val="FF0000"/>
                  </a:solidFill>
                </a:rPr>
                <a:t>Operacional: April 2018 (V4)</a:t>
              </a:r>
              <a:endParaRPr lang="es-ES" sz="1700">
                <a:solidFill>
                  <a:srgbClr val="FF0000"/>
                </a:solidFill>
              </a:endParaRPr>
            </a:p>
          </p:txBody>
        </p:sp>
        <p:sp>
          <p:nvSpPr>
            <p:cNvPr id="77" name="76 Rectángulo"/>
            <p:cNvSpPr>
              <a:spLocks noChangeAspect="1"/>
            </p:cNvSpPr>
            <p:nvPr/>
          </p:nvSpPr>
          <p:spPr>
            <a:xfrm>
              <a:off x="5539967" y="1800526"/>
              <a:ext cx="468000" cy="468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77 Elipse"/>
            <p:cNvSpPr>
              <a:spLocks noChangeAspect="1"/>
            </p:cNvSpPr>
            <p:nvPr/>
          </p:nvSpPr>
          <p:spPr>
            <a:xfrm>
              <a:off x="5592447" y="1857826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78 CuadroTexto"/>
            <p:cNvSpPr txBox="1"/>
            <p:nvPr/>
          </p:nvSpPr>
          <p:spPr>
            <a:xfrm>
              <a:off x="5633179" y="1830022"/>
              <a:ext cx="43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200" b="1">
                  <a:solidFill>
                    <a:srgbClr val="0070C0"/>
                  </a:solidFill>
                </a:rPr>
                <a:t>!</a:t>
              </a:r>
              <a:endParaRPr lang="en-US" sz="2200" b="1">
                <a:solidFill>
                  <a:srgbClr val="0070C0"/>
                </a:solidFill>
              </a:endParaRPr>
            </a:p>
          </p:txBody>
        </p:sp>
        <p:sp>
          <p:nvSpPr>
            <p:cNvPr id="80" name="79 CuadroTexto"/>
            <p:cNvSpPr txBox="1"/>
            <p:nvPr/>
          </p:nvSpPr>
          <p:spPr>
            <a:xfrm>
              <a:off x="6017880" y="1823395"/>
              <a:ext cx="283587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/>
                <a:t>CORA products:</a:t>
              </a:r>
            </a:p>
            <a:p>
              <a:r>
                <a:rPr lang="es-ES" b="1">
                  <a:solidFill>
                    <a:srgbClr val="FF0000"/>
                  </a:solidFill>
                </a:rPr>
                <a:t>ARGO floats</a:t>
              </a:r>
            </a:p>
            <a:p>
              <a:r>
                <a:rPr lang="es-ES" b="1">
                  <a:solidFill>
                    <a:srgbClr val="FF0000"/>
                  </a:solidFill>
                </a:rPr>
                <a:t>Satélite-derived SST data</a:t>
              </a:r>
            </a:p>
            <a:p>
              <a:r>
                <a:rPr lang="es-ES" b="1">
                  <a:solidFill>
                    <a:srgbClr val="FF0000"/>
                  </a:solidFill>
                </a:rPr>
                <a:t>Altimetry</a:t>
              </a:r>
            </a:p>
            <a:p>
              <a:r>
                <a:rPr lang="es-ES" b="1">
                  <a:solidFill>
                    <a:srgbClr val="FF0000"/>
                  </a:solidFill>
                </a:rPr>
                <a:t>Etc…</a:t>
              </a:r>
              <a:endParaRPr lang="es-ES">
                <a:solidFill>
                  <a:srgbClr val="FF0000"/>
                </a:solidFill>
              </a:endParaRPr>
            </a:p>
          </p:txBody>
        </p:sp>
        <p:cxnSp>
          <p:nvCxnSpPr>
            <p:cNvPr id="81" name="80 Conector recto"/>
            <p:cNvCxnSpPr/>
            <p:nvPr/>
          </p:nvCxnSpPr>
          <p:spPr>
            <a:xfrm>
              <a:off x="5148064" y="886510"/>
              <a:ext cx="0" cy="25447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82 Rectángulo"/>
          <p:cNvSpPr/>
          <p:nvPr/>
        </p:nvSpPr>
        <p:spPr>
          <a:xfrm>
            <a:off x="1706411" y="4420953"/>
            <a:ext cx="792088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83 Grupo"/>
          <p:cNvGrpSpPr/>
          <p:nvPr/>
        </p:nvGrpSpPr>
        <p:grpSpPr>
          <a:xfrm>
            <a:off x="2226800" y="3885459"/>
            <a:ext cx="4950011" cy="675863"/>
            <a:chOff x="2574317" y="3196592"/>
            <a:chExt cx="4950011" cy="675863"/>
          </a:xfrm>
        </p:grpSpPr>
        <p:sp>
          <p:nvSpPr>
            <p:cNvPr id="87" name="Flecha: a la derecha 2"/>
            <p:cNvSpPr/>
            <p:nvPr/>
          </p:nvSpPr>
          <p:spPr>
            <a:xfrm rot="5400000">
              <a:off x="7194509" y="3274410"/>
              <a:ext cx="407637" cy="252001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8" name="Flecha: a la derecha 2"/>
            <p:cNvSpPr/>
            <p:nvPr/>
          </p:nvSpPr>
          <p:spPr>
            <a:xfrm>
              <a:off x="2574317" y="3587982"/>
              <a:ext cx="701538" cy="25419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" name="Flecha: a la derecha 2"/>
            <p:cNvSpPr/>
            <p:nvPr/>
          </p:nvSpPr>
          <p:spPr>
            <a:xfrm rot="10800000">
              <a:off x="6750781" y="3570566"/>
              <a:ext cx="701538" cy="25419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" name="89 CuadroTexto"/>
            <p:cNvSpPr txBox="1"/>
            <p:nvPr/>
          </p:nvSpPr>
          <p:spPr>
            <a:xfrm>
              <a:off x="3437287" y="3389374"/>
              <a:ext cx="3168352" cy="48308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ES" sz="1600" b="1">
                  <a:solidFill>
                    <a:srgbClr val="FF0000"/>
                  </a:solidFill>
                </a:rPr>
                <a:t>More accurate (and skill assessed) forecasting of the current field 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</p:grpSp>
      <p:sp>
        <p:nvSpPr>
          <p:cNvPr id="85" name="Flecha: a la derecha 2"/>
          <p:cNvSpPr/>
          <p:nvPr/>
        </p:nvSpPr>
        <p:spPr>
          <a:xfrm rot="5400000">
            <a:off x="2079286" y="3986544"/>
            <a:ext cx="370579" cy="25200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85 CuadroTexto"/>
          <p:cNvSpPr txBox="1"/>
          <p:nvPr/>
        </p:nvSpPr>
        <p:spPr>
          <a:xfrm>
            <a:off x="317416" y="4763489"/>
            <a:ext cx="8569615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s-ES" sz="1600" b="1">
                <a:solidFill>
                  <a:srgbClr val="FF0000"/>
                </a:solidFill>
              </a:rPr>
              <a:t>Inform stakeholders about the quality of marine forecast products routinely delivered  in CMEMS</a:t>
            </a:r>
          </a:p>
          <a:p>
            <a:pPr algn="ctr"/>
            <a:r>
              <a:rPr lang="es-ES" sz="1600" b="1">
                <a:solidFill>
                  <a:srgbClr val="FF0000"/>
                </a:solidFill>
                <a:sym typeface="Wingdings" pitchFamily="2" charset="2"/>
              </a:rPr>
              <a:t> Foster downstream services and user upta</a:t>
            </a:r>
            <a:r>
              <a:rPr lang="en-US" sz="1600" b="1">
                <a:solidFill>
                  <a:srgbClr val="FF0000"/>
                </a:solidFill>
                <a:sym typeface="Wingdings" pitchFamily="2" charset="2"/>
              </a:rPr>
              <a:t>ke</a:t>
            </a:r>
            <a:endParaRPr lang="es-ES" sz="1600" b="1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1" name="90 CuadroTexto"/>
          <p:cNvSpPr txBox="1"/>
          <p:nvPr/>
        </p:nvSpPr>
        <p:spPr>
          <a:xfrm>
            <a:off x="323528" y="5580529"/>
            <a:ext cx="8569615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>
                <a:solidFill>
                  <a:srgbClr val="FF0000"/>
                </a:solidFill>
                <a:sym typeface="Wingdings" pitchFamily="2" charset="2"/>
              </a:rPr>
              <a:t>QUALITY–CONTROLLED HF RADAR DATA </a:t>
            </a:r>
            <a:r>
              <a:rPr lang="es-ES" sz="1600" b="1" u="sng">
                <a:solidFill>
                  <a:srgbClr val="FF0000"/>
                </a:solidFill>
                <a:sym typeface="Wingdings" pitchFamily="2" charset="2"/>
              </a:rPr>
              <a:t>ARE AVAILABLE BUT…</a:t>
            </a:r>
          </a:p>
          <a:p>
            <a:pPr algn="ctr"/>
            <a:r>
              <a:rPr lang="es-ES" sz="1600" b="1">
                <a:solidFill>
                  <a:srgbClr val="FF0000"/>
                </a:solidFill>
              </a:rPr>
              <a:t>…STRONG </a:t>
            </a:r>
            <a:r>
              <a:rPr lang="es-ES" sz="1600" b="1" u="sng">
                <a:solidFill>
                  <a:srgbClr val="FF0000"/>
                </a:solidFill>
              </a:rPr>
              <a:t>NECESSITY OF ADDED-VALUE TOOLS</a:t>
            </a:r>
          </a:p>
        </p:txBody>
      </p:sp>
    </p:spTree>
    <p:extLst>
      <p:ext uri="{BB962C8B-B14F-4D97-AF65-F5344CB8AC3E}">
        <p14:creationId xmlns:p14="http://schemas.microsoft.com/office/powerpoint/2010/main" val="211105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0" y="1251344"/>
            <a:ext cx="9144000" cy="562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C:\Users\PABLO\Desktop\HFR-Storage\IEEE-2015\POSTER\LOGO PdE 2013 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49651"/>
          <a:stretch/>
        </p:blipFill>
        <p:spPr bwMode="auto">
          <a:xfrm>
            <a:off x="1" y="6394"/>
            <a:ext cx="2555775" cy="6447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PABLO\Desktop\HFR-Storage\IEEE-2015\POSTER\LOGO PdE 2013 HORIZONTAL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 r="132"/>
          <a:stretch/>
        </p:blipFill>
        <p:spPr bwMode="auto">
          <a:xfrm>
            <a:off x="-5647" y="634336"/>
            <a:ext cx="2561423" cy="6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699792" y="99216"/>
            <a:ext cx="630564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0" kern="1200">
                <a:solidFill>
                  <a:srgbClr val="5959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700" b="1">
                <a:solidFill>
                  <a:schemeClr val="bg1"/>
                </a:solidFill>
              </a:rPr>
              <a:t>Puertos del Estado HF radar network</a:t>
            </a:r>
            <a:endParaRPr lang="es-ES" sz="2700" b="1" dirty="0">
              <a:solidFill>
                <a:schemeClr val="bg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536119" y="4483275"/>
            <a:ext cx="6132224" cy="4174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7" descr="C:\Users\PABLO\Desktop\TESIS FINAL\PPT\Images\boyas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72" y="1928064"/>
            <a:ext cx="1278948" cy="162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PABLO\Desktop\TESIS FINAL\PPT\Images\IBI_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052" y="1914416"/>
            <a:ext cx="1278948" cy="162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490403" y="348574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/>
              <a:t>BUOYS</a:t>
            </a:r>
            <a:endParaRPr lang="en-US" b="1"/>
          </a:p>
        </p:txBody>
      </p:sp>
      <p:sp>
        <p:nvSpPr>
          <p:cNvPr id="16" name="15 CuadroTexto"/>
          <p:cNvSpPr txBox="1"/>
          <p:nvPr/>
        </p:nvSpPr>
        <p:spPr>
          <a:xfrm>
            <a:off x="5950031" y="3479914"/>
            <a:ext cx="264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/>
              <a:t>FORECASTING SYSTEMS</a:t>
            </a:r>
            <a:endParaRPr lang="en-US" b="1"/>
          </a:p>
        </p:txBody>
      </p:sp>
      <p:sp>
        <p:nvSpPr>
          <p:cNvPr id="19" name="18 CuadroTexto"/>
          <p:cNvSpPr txBox="1"/>
          <p:nvPr/>
        </p:nvSpPr>
        <p:spPr>
          <a:xfrm>
            <a:off x="3183231" y="3919408"/>
            <a:ext cx="409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>
                <a:solidFill>
                  <a:srgbClr val="0070C0"/>
                </a:solidFill>
              </a:rPr>
              <a:t>Real Time!         Taylored products!</a:t>
            </a:r>
            <a:endParaRPr lang="en-US" sz="2000" b="1">
              <a:solidFill>
                <a:srgbClr val="0070C0"/>
              </a:solidFill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2023955" y="3812568"/>
            <a:ext cx="0" cy="55280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7164287" y="3901992"/>
            <a:ext cx="0" cy="45686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26 Grupo"/>
          <p:cNvGrpSpPr/>
          <p:nvPr/>
        </p:nvGrpSpPr>
        <p:grpSpPr>
          <a:xfrm>
            <a:off x="3002571" y="1920528"/>
            <a:ext cx="3140588" cy="2462265"/>
            <a:chOff x="3290604" y="1443264"/>
            <a:chExt cx="3140588" cy="2462265"/>
          </a:xfrm>
        </p:grpSpPr>
        <p:sp>
          <p:nvSpPr>
            <p:cNvPr id="28" name="27 CuadroTexto"/>
            <p:cNvSpPr txBox="1"/>
            <p:nvPr/>
          </p:nvSpPr>
          <p:spPr>
            <a:xfrm>
              <a:off x="3547408" y="3008939"/>
              <a:ext cx="2558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>
                  <a:solidFill>
                    <a:srgbClr val="0070C0"/>
                  </a:solidFill>
                </a:rPr>
                <a:t>HF RADAR NETWORK</a:t>
              </a:r>
              <a:endParaRPr lang="en-US" b="1">
                <a:solidFill>
                  <a:srgbClr val="0070C0"/>
                </a:solidFill>
              </a:endParaRPr>
            </a:p>
          </p:txBody>
        </p:sp>
        <p:pic>
          <p:nvPicPr>
            <p:cNvPr id="29" name="Picture 9" descr="C:\Users\PABLO\Desktop\TESIS FINAL\PPT\Images\HFR_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770" y="1443264"/>
              <a:ext cx="1627359" cy="16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29 Conector recto de flecha"/>
            <p:cNvCxnSpPr/>
            <p:nvPr/>
          </p:nvCxnSpPr>
          <p:spPr>
            <a:xfrm>
              <a:off x="4959804" y="3352720"/>
              <a:ext cx="0" cy="5528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30 Grupo"/>
            <p:cNvGrpSpPr/>
            <p:nvPr/>
          </p:nvGrpSpPr>
          <p:grpSpPr>
            <a:xfrm>
              <a:off x="6071152" y="1684017"/>
              <a:ext cx="360040" cy="507831"/>
              <a:chOff x="6876256" y="635436"/>
              <a:chExt cx="360040" cy="507831"/>
            </a:xfrm>
          </p:grpSpPr>
          <p:sp>
            <p:nvSpPr>
              <p:cNvPr id="41" name="40 Rectángulo"/>
              <p:cNvSpPr>
                <a:spLocks noChangeAspect="1"/>
              </p:cNvSpPr>
              <p:nvPr/>
            </p:nvSpPr>
            <p:spPr>
              <a:xfrm>
                <a:off x="6876256" y="728720"/>
                <a:ext cx="360040" cy="36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41 CuadroTexto"/>
              <p:cNvSpPr txBox="1"/>
              <p:nvPr/>
            </p:nvSpPr>
            <p:spPr>
              <a:xfrm>
                <a:off x="6877222" y="635436"/>
                <a:ext cx="35779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700" b="1">
                    <a:solidFill>
                      <a:schemeClr val="bg1"/>
                    </a:solidFill>
                  </a:rPr>
                  <a:t>+</a:t>
                </a:r>
                <a:endParaRPr lang="en-US" sz="27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37 Grupo"/>
            <p:cNvGrpSpPr/>
            <p:nvPr/>
          </p:nvGrpSpPr>
          <p:grpSpPr>
            <a:xfrm>
              <a:off x="3290604" y="1686060"/>
              <a:ext cx="360040" cy="507831"/>
              <a:chOff x="6876256" y="635436"/>
              <a:chExt cx="360040" cy="507831"/>
            </a:xfrm>
          </p:grpSpPr>
          <p:sp>
            <p:nvSpPr>
              <p:cNvPr id="39" name="38 Rectángulo"/>
              <p:cNvSpPr>
                <a:spLocks noChangeAspect="1"/>
              </p:cNvSpPr>
              <p:nvPr/>
            </p:nvSpPr>
            <p:spPr>
              <a:xfrm>
                <a:off x="6876256" y="728720"/>
                <a:ext cx="360040" cy="360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39 CuadroTexto"/>
              <p:cNvSpPr txBox="1"/>
              <p:nvPr/>
            </p:nvSpPr>
            <p:spPr>
              <a:xfrm>
                <a:off x="6877222" y="635436"/>
                <a:ext cx="35779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700" b="1">
                    <a:solidFill>
                      <a:schemeClr val="bg1"/>
                    </a:solidFill>
                  </a:rPr>
                  <a:t>+</a:t>
                </a:r>
                <a:endParaRPr lang="en-US" sz="2700" b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3" name="42 Rectángulo redondeado"/>
          <p:cNvSpPr/>
          <p:nvPr/>
        </p:nvSpPr>
        <p:spPr>
          <a:xfrm>
            <a:off x="1475656" y="1323352"/>
            <a:ext cx="6132224" cy="4174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43 CuadroTexto"/>
          <p:cNvSpPr txBox="1"/>
          <p:nvPr/>
        </p:nvSpPr>
        <p:spPr>
          <a:xfrm>
            <a:off x="1725999" y="1323352"/>
            <a:ext cx="6025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/>
              <a:t>Comprehensive description of the coastal circulation</a:t>
            </a:r>
            <a:endParaRPr lang="en-US" sz="2000" b="1"/>
          </a:p>
        </p:txBody>
      </p:sp>
      <p:grpSp>
        <p:nvGrpSpPr>
          <p:cNvPr id="2" name="1 Grupo"/>
          <p:cNvGrpSpPr/>
          <p:nvPr/>
        </p:nvGrpSpPr>
        <p:grpSpPr>
          <a:xfrm>
            <a:off x="62112" y="4896456"/>
            <a:ext cx="9161688" cy="1919956"/>
            <a:chOff x="62112" y="4896456"/>
            <a:chExt cx="9161688" cy="1919956"/>
          </a:xfrm>
        </p:grpSpPr>
        <p:pic>
          <p:nvPicPr>
            <p:cNvPr id="21" name="Picture 5" descr="C:\Users\PABLO\Desktop\TESIS FINAL\PPT\Images\oil_spill_1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6" r="6256"/>
            <a:stretch/>
          </p:blipFill>
          <p:spPr bwMode="auto">
            <a:xfrm>
              <a:off x="5463576" y="5547152"/>
              <a:ext cx="1656000" cy="12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23 Conector recto de flecha"/>
            <p:cNvCxnSpPr/>
            <p:nvPr/>
          </p:nvCxnSpPr>
          <p:spPr>
            <a:xfrm>
              <a:off x="4661423" y="4896456"/>
              <a:ext cx="0" cy="3120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F:\CMEMS_WEEK_ENRIQUE\Bocana.png"/>
            <p:cNvPicPr>
              <a:picLocks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4" r="9278"/>
            <a:stretch/>
          </p:blipFill>
          <p:spPr bwMode="auto">
            <a:xfrm>
              <a:off x="62112" y="5548296"/>
              <a:ext cx="1764000" cy="126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F:\CMEMS_WEEK_ENRIQUE\wave_current_interaction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0" t="4266" r="-1" b="1942"/>
            <a:stretch/>
          </p:blipFill>
          <p:spPr bwMode="auto">
            <a:xfrm>
              <a:off x="7218634" y="5549608"/>
              <a:ext cx="1858806" cy="126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F:\CMEMS_WEEK_ENRIQUE\Conatminacion_marina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1" r="5198"/>
            <a:stretch/>
          </p:blipFill>
          <p:spPr bwMode="auto">
            <a:xfrm>
              <a:off x="3805756" y="5548296"/>
              <a:ext cx="1548000" cy="12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F:\CMEMS_WEEK_ENRIQUE\calidad_agua_2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2" t="4107" r="21028" b="1194"/>
            <a:stretch/>
          </p:blipFill>
          <p:spPr bwMode="auto">
            <a:xfrm>
              <a:off x="1935000" y="5556412"/>
              <a:ext cx="1764000" cy="12600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62112" y="5157192"/>
              <a:ext cx="6814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>
                  <a:solidFill>
                    <a:srgbClr val="FF0000"/>
                  </a:solidFill>
                </a:rPr>
                <a:t>Pilot operations         Water quality             Pollution                 Oil Spill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7170568" y="5054120"/>
              <a:ext cx="2053232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s-ES" b="1">
                  <a:solidFill>
                    <a:srgbClr val="FF0000"/>
                  </a:solidFill>
                </a:rPr>
                <a:t>Current-Wave interaction </a:t>
              </a:r>
              <a:endParaRPr lang="en-US" b="1">
                <a:solidFill>
                  <a:srgbClr val="FF0000"/>
                </a:solidFill>
              </a:endParaRPr>
            </a:p>
          </p:txBody>
        </p:sp>
      </p:grpSp>
      <p:sp>
        <p:nvSpPr>
          <p:cNvPr id="17" name="16 CuadroTexto"/>
          <p:cNvSpPr txBox="1"/>
          <p:nvPr/>
        </p:nvSpPr>
        <p:spPr>
          <a:xfrm>
            <a:off x="1555200" y="4483275"/>
            <a:ext cx="6157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PORTS</a:t>
            </a:r>
            <a:r>
              <a:rPr lang="es-E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/>
              <a:t>require an accurate knowledge of the circulation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400000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0" y="1251344"/>
            <a:ext cx="9144000" cy="562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C:\Users\PABLO\Desktop\HFR-Storage\IEEE-2015\POSTER\LOGO PdE 2013 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49651"/>
          <a:stretch/>
        </p:blipFill>
        <p:spPr bwMode="auto">
          <a:xfrm>
            <a:off x="1" y="6394"/>
            <a:ext cx="2555775" cy="6447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PABLO\Desktop\HFR-Storage\IEEE-2015\POSTER\LOGO PdE 2013 HORIZONTAL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 r="132"/>
          <a:stretch/>
        </p:blipFill>
        <p:spPr bwMode="auto">
          <a:xfrm>
            <a:off x="-5647" y="634336"/>
            <a:ext cx="2561423" cy="6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699792" y="99216"/>
            <a:ext cx="630564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0" kern="1200">
                <a:solidFill>
                  <a:srgbClr val="5959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700" b="1">
                <a:solidFill>
                  <a:schemeClr val="bg1"/>
                </a:solidFill>
              </a:rPr>
              <a:t>Puertos del Estado HF radar network</a:t>
            </a:r>
            <a:endParaRPr lang="es-ES" sz="2700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C:\Users\PABLO\Desktop\Mapa_HFR_Spain_2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5" y="2234358"/>
            <a:ext cx="4372320" cy="382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/>
          <p:nvPr/>
        </p:nvGrpSpPr>
        <p:grpSpPr>
          <a:xfrm>
            <a:off x="4647480" y="1728684"/>
            <a:ext cx="4586055" cy="4995268"/>
            <a:chOff x="4641664" y="1728684"/>
            <a:chExt cx="4586055" cy="4995268"/>
          </a:xfrm>
        </p:grpSpPr>
        <p:sp>
          <p:nvSpPr>
            <p:cNvPr id="15" name="14 Rectángulo"/>
            <p:cNvSpPr>
              <a:spLocks noChangeAspect="1"/>
            </p:cNvSpPr>
            <p:nvPr/>
          </p:nvSpPr>
          <p:spPr>
            <a:xfrm>
              <a:off x="4661720" y="6255952"/>
              <a:ext cx="468000" cy="468000"/>
            </a:xfrm>
            <a:prstGeom prst="rect">
              <a:avLst/>
            </a:prstGeom>
            <a:solidFill>
              <a:srgbClr val="00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5144468" y="6255952"/>
              <a:ext cx="3830716" cy="46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16 Elipse"/>
            <p:cNvSpPr>
              <a:spLocks noChangeAspect="1"/>
            </p:cNvSpPr>
            <p:nvPr/>
          </p:nvSpPr>
          <p:spPr>
            <a:xfrm>
              <a:off x="4714200" y="6313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4754932" y="6285448"/>
              <a:ext cx="43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200" b="1">
                  <a:solidFill>
                    <a:srgbClr val="00B0F0"/>
                  </a:solidFill>
                </a:rPr>
                <a:t>!</a:t>
              </a:r>
              <a:endParaRPr lang="en-US" sz="2200" b="1">
                <a:solidFill>
                  <a:srgbClr val="00B0F0"/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144468" y="6283716"/>
              <a:ext cx="40832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/>
                <a:t>Largest HFR network in Europe!</a:t>
              </a:r>
              <a:endParaRPr lang="es-ES" sz="2200" b="1"/>
            </a:p>
          </p:txBody>
        </p:sp>
        <p:cxnSp>
          <p:nvCxnSpPr>
            <p:cNvPr id="20" name="19 Conector recto de flecha"/>
            <p:cNvCxnSpPr/>
            <p:nvPr/>
          </p:nvCxnSpPr>
          <p:spPr>
            <a:xfrm>
              <a:off x="4641664" y="1728684"/>
              <a:ext cx="0" cy="4390708"/>
            </a:xfrm>
            <a:prstGeom prst="straightConnector1">
              <a:avLst/>
            </a:prstGeom>
            <a:ln w="38100">
              <a:solidFill>
                <a:srgbClr val="3399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20 Rectángulo redondeado"/>
            <p:cNvSpPr/>
            <p:nvPr/>
          </p:nvSpPr>
          <p:spPr>
            <a:xfrm>
              <a:off x="4847270" y="4931949"/>
              <a:ext cx="2527226" cy="11367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5443808" y="5357169"/>
              <a:ext cx="1416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/>
                <a:t>• 4 systems</a:t>
              </a:r>
            </a:p>
            <a:p>
              <a:r>
                <a:rPr lang="es-ES" sz="2000" b="1"/>
                <a:t>• 14 sites</a:t>
              </a:r>
              <a:endParaRPr lang="en-US" sz="2000" b="1"/>
            </a:p>
          </p:txBody>
        </p:sp>
        <p:pic>
          <p:nvPicPr>
            <p:cNvPr id="23" name="Picture 3" descr="C:\Users\PABLO\Desktop\HFR-Storage\IEEE-2015\POSTER\operafertran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208" y="4706676"/>
              <a:ext cx="1247634" cy="936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23 Grupo"/>
            <p:cNvGrpSpPr/>
            <p:nvPr/>
          </p:nvGrpSpPr>
          <p:grpSpPr>
            <a:xfrm>
              <a:off x="4854216" y="3455128"/>
              <a:ext cx="4203761" cy="1533200"/>
              <a:chOff x="5086720" y="3557940"/>
              <a:chExt cx="4203761" cy="1533200"/>
            </a:xfrm>
          </p:grpSpPr>
          <p:sp>
            <p:nvSpPr>
              <p:cNvPr id="25" name="24 Rectángulo redondeado"/>
              <p:cNvSpPr/>
              <p:nvPr/>
            </p:nvSpPr>
            <p:spPr>
              <a:xfrm>
                <a:off x="6544297" y="3557940"/>
                <a:ext cx="2746184" cy="1533200"/>
              </a:xfrm>
              <a:prstGeom prst="roundRect">
                <a:avLst>
                  <a:gd name="adj" fmla="val 10266"/>
                </a:avLst>
              </a:prstGeom>
              <a:solidFill>
                <a:schemeClr val="bg1"/>
              </a:solidFill>
              <a:ln w="1905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25 CuadroTexto"/>
              <p:cNvSpPr txBox="1"/>
              <p:nvPr/>
            </p:nvSpPr>
            <p:spPr>
              <a:xfrm>
                <a:off x="6540128" y="3617355"/>
                <a:ext cx="272391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b="1" smtClean="0"/>
                  <a:t>             New </a:t>
                </a:r>
                <a:r>
                  <a:rPr lang="es-ES" sz="2000" b="1"/>
                  <a:t>systems!</a:t>
                </a:r>
              </a:p>
              <a:p>
                <a:r>
                  <a:rPr lang="es-ES" sz="2000"/>
                  <a:t>• </a:t>
                </a:r>
                <a:r>
                  <a:rPr lang="es-ES" sz="2000" smtClean="0"/>
                  <a:t>Gibraltar </a:t>
                </a:r>
                <a:r>
                  <a:rPr lang="es-ES" sz="2000" b="1">
                    <a:solidFill>
                      <a:srgbClr val="00B0F0"/>
                    </a:solidFill>
                  </a:rPr>
                  <a:t>(2010)</a:t>
                </a:r>
                <a:endParaRPr lang="es-ES" sz="2000" b="1">
                  <a:solidFill>
                    <a:srgbClr val="00B0F0"/>
                  </a:solidFill>
                </a:endParaRPr>
              </a:p>
              <a:p>
                <a:r>
                  <a:rPr lang="es-ES" sz="2000"/>
                  <a:t>• </a:t>
                </a:r>
                <a:r>
                  <a:rPr lang="es-ES" sz="2000" smtClean="0"/>
                  <a:t>Huelva-Algarve </a:t>
                </a:r>
                <a:r>
                  <a:rPr lang="es-ES" sz="2000" b="1" smtClean="0">
                    <a:solidFill>
                      <a:srgbClr val="00B0F0"/>
                    </a:solidFill>
                  </a:rPr>
                  <a:t>(2013)</a:t>
                </a:r>
                <a:endParaRPr lang="es-ES" sz="2000" b="1">
                  <a:solidFill>
                    <a:srgbClr val="00B0F0"/>
                  </a:solidFill>
                </a:endParaRPr>
              </a:p>
              <a:p>
                <a:r>
                  <a:rPr lang="es-ES" sz="2000" smtClean="0"/>
                  <a:t>• </a:t>
                </a:r>
                <a:r>
                  <a:rPr lang="es-ES" sz="2000"/>
                  <a:t>Ebro </a:t>
                </a:r>
                <a:r>
                  <a:rPr lang="es-ES" sz="2000" smtClean="0"/>
                  <a:t>Delta </a:t>
                </a:r>
                <a:r>
                  <a:rPr lang="es-ES" sz="2000" b="1">
                    <a:solidFill>
                      <a:srgbClr val="00B0F0"/>
                    </a:solidFill>
                  </a:rPr>
                  <a:t>(</a:t>
                </a:r>
                <a:r>
                  <a:rPr lang="es-ES" sz="2000" b="1">
                    <a:solidFill>
                      <a:srgbClr val="00B0F0"/>
                    </a:solidFill>
                  </a:rPr>
                  <a:t>2014</a:t>
                </a:r>
                <a:r>
                  <a:rPr lang="es-ES" sz="2000" b="1">
                    <a:solidFill>
                      <a:srgbClr val="00B0F0"/>
                    </a:solidFill>
                  </a:rPr>
                  <a:t>)</a:t>
                </a:r>
                <a:endParaRPr lang="es-ES" sz="2000" b="1">
                  <a:solidFill>
                    <a:srgbClr val="00B0F0"/>
                  </a:solidFill>
                </a:endParaRPr>
              </a:p>
            </p:txBody>
          </p:sp>
          <p:pic>
            <p:nvPicPr>
              <p:cNvPr id="27" name="Picture 4" descr="C:\Users\PABLO\Desktop\trade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4885" y="4083722"/>
                <a:ext cx="579892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5" descr="C:\Users\PABLO\Desktop\IHP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6720" y="4505220"/>
                <a:ext cx="1096144" cy="489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3" name="2 Conector recto"/>
          <p:cNvCxnSpPr/>
          <p:nvPr/>
        </p:nvCxnSpPr>
        <p:spPr>
          <a:xfrm>
            <a:off x="4486344" y="1409008"/>
            <a:ext cx="0" cy="53324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309880" y="1513241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>
                <a:solidFill>
                  <a:srgbClr val="3399FF"/>
                </a:solidFill>
              </a:rPr>
              <a:t>NETWORK: 4 HF radar systems</a:t>
            </a:r>
            <a:endParaRPr lang="en-US" sz="2200" b="1"/>
          </a:p>
        </p:txBody>
      </p:sp>
      <p:sp>
        <p:nvSpPr>
          <p:cNvPr id="35" name="34 CuadroTexto"/>
          <p:cNvSpPr txBox="1"/>
          <p:nvPr/>
        </p:nvSpPr>
        <p:spPr>
          <a:xfrm>
            <a:off x="5984250" y="1512080"/>
            <a:ext cx="1868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>
                <a:solidFill>
                  <a:srgbClr val="3399FF"/>
                </a:solidFill>
              </a:rPr>
              <a:t>TIMELINE</a:t>
            </a:r>
            <a:endParaRPr lang="en-US" sz="2200" b="1"/>
          </a:p>
        </p:txBody>
      </p:sp>
      <p:grpSp>
        <p:nvGrpSpPr>
          <p:cNvPr id="36" name="35 Grupo"/>
          <p:cNvGrpSpPr/>
          <p:nvPr/>
        </p:nvGrpSpPr>
        <p:grpSpPr>
          <a:xfrm>
            <a:off x="4846384" y="1916832"/>
            <a:ext cx="2180834" cy="715861"/>
            <a:chOff x="6891615" y="1980865"/>
            <a:chExt cx="2180834" cy="715861"/>
          </a:xfrm>
        </p:grpSpPr>
        <p:sp>
          <p:nvSpPr>
            <p:cNvPr id="37" name="36 Rectángulo redondeado"/>
            <p:cNvSpPr/>
            <p:nvPr/>
          </p:nvSpPr>
          <p:spPr>
            <a:xfrm>
              <a:off x="6891615" y="1980865"/>
              <a:ext cx="2180834" cy="7158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6949975" y="1988840"/>
              <a:ext cx="20951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/>
                <a:t>EuroROSE </a:t>
              </a:r>
              <a:r>
                <a:rPr lang="es-ES" sz="2200" b="1">
                  <a:solidFill>
                    <a:srgbClr val="3399FF"/>
                  </a:solidFill>
                </a:rPr>
                <a:t>(2000)</a:t>
              </a:r>
            </a:p>
            <a:p>
              <a:pPr algn="ctr"/>
              <a:r>
                <a:rPr lang="es-ES" b="1"/>
                <a:t>«pilot experience»</a:t>
              </a:r>
            </a:p>
          </p:txBody>
        </p:sp>
      </p:grpSp>
      <p:cxnSp>
        <p:nvCxnSpPr>
          <p:cNvPr id="40" name="39 Conector recto de flecha"/>
          <p:cNvCxnSpPr/>
          <p:nvPr/>
        </p:nvCxnSpPr>
        <p:spPr>
          <a:xfrm flipH="1">
            <a:off x="4633690" y="1728104"/>
            <a:ext cx="1629326" cy="0"/>
          </a:xfrm>
          <a:prstGeom prst="straightConnector1">
            <a:avLst/>
          </a:prstGeom>
          <a:ln w="38100">
            <a:solidFill>
              <a:srgbClr val="3399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 Grupo"/>
          <p:cNvGrpSpPr/>
          <p:nvPr/>
        </p:nvGrpSpPr>
        <p:grpSpPr>
          <a:xfrm>
            <a:off x="4756960" y="2353099"/>
            <a:ext cx="4300720" cy="1515860"/>
            <a:chOff x="4756960" y="2353099"/>
            <a:chExt cx="4300720" cy="1515860"/>
          </a:xfrm>
        </p:grpSpPr>
        <p:grpSp>
          <p:nvGrpSpPr>
            <p:cNvPr id="9" name="8 Grupo"/>
            <p:cNvGrpSpPr/>
            <p:nvPr/>
          </p:nvGrpSpPr>
          <p:grpSpPr>
            <a:xfrm>
              <a:off x="4756960" y="2924944"/>
              <a:ext cx="2485957" cy="944015"/>
              <a:chOff x="6809137" y="1980865"/>
              <a:chExt cx="2485957" cy="944015"/>
            </a:xfrm>
          </p:grpSpPr>
          <p:sp>
            <p:nvSpPr>
              <p:cNvPr id="11" name="10 Rectángulo redondeado"/>
              <p:cNvSpPr/>
              <p:nvPr/>
            </p:nvSpPr>
            <p:spPr>
              <a:xfrm>
                <a:off x="6812926" y="1980865"/>
                <a:ext cx="2431160" cy="94401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5" descr="C:\Users\PABLO\Desktop\HFR-Storage\IEEE-2015\POSTER\intecmar.jp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77" t="33748" r="13909" b="30257"/>
              <a:stretch/>
            </p:blipFill>
            <p:spPr bwMode="auto">
              <a:xfrm>
                <a:off x="7177472" y="2348880"/>
                <a:ext cx="1512000" cy="57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12 CuadroTexto"/>
              <p:cNvSpPr txBox="1"/>
              <p:nvPr/>
            </p:nvSpPr>
            <p:spPr>
              <a:xfrm>
                <a:off x="6809137" y="2098024"/>
                <a:ext cx="24859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b="1" dirty="0" err="1"/>
                  <a:t>Extension</a:t>
                </a:r>
                <a:r>
                  <a:rPr lang="es-ES" sz="2000" b="1" dirty="0"/>
                  <a:t> (+</a:t>
                </a:r>
                <a:r>
                  <a:rPr lang="es-ES" sz="2000" b="1"/>
                  <a:t>2</a:t>
                </a:r>
                <a:r>
                  <a:rPr lang="es-ES" sz="2000" b="1" smtClean="0"/>
                  <a:t>) </a:t>
                </a:r>
                <a:r>
                  <a:rPr lang="es-ES" sz="2000" b="1">
                    <a:solidFill>
                      <a:srgbClr val="00B0F0"/>
                    </a:solidFill>
                  </a:rPr>
                  <a:t>(2010)</a:t>
                </a:r>
              </a:p>
              <a:p>
                <a:pPr algn="ctr"/>
                <a:endParaRPr lang="es-ES" sz="2000" b="1" dirty="0"/>
              </a:p>
            </p:txBody>
          </p:sp>
        </p:grpSp>
        <p:grpSp>
          <p:nvGrpSpPr>
            <p:cNvPr id="41" name="40 Grupo"/>
            <p:cNvGrpSpPr/>
            <p:nvPr/>
          </p:nvGrpSpPr>
          <p:grpSpPr>
            <a:xfrm>
              <a:off x="6876846" y="2353099"/>
              <a:ext cx="2180834" cy="715861"/>
              <a:chOff x="6891615" y="1980865"/>
              <a:chExt cx="2180834" cy="715861"/>
            </a:xfrm>
          </p:grpSpPr>
          <p:sp>
            <p:nvSpPr>
              <p:cNvPr id="42" name="41 Rectángulo redondeado"/>
              <p:cNvSpPr/>
              <p:nvPr/>
            </p:nvSpPr>
            <p:spPr>
              <a:xfrm>
                <a:off x="6891615" y="1980865"/>
                <a:ext cx="2180834" cy="715861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00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42 CuadroTexto"/>
              <p:cNvSpPr txBox="1"/>
              <p:nvPr/>
            </p:nvSpPr>
            <p:spPr>
              <a:xfrm>
                <a:off x="6949975" y="1988840"/>
                <a:ext cx="209517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b="1"/>
                  <a:t>Prestidge </a:t>
                </a:r>
                <a:r>
                  <a:rPr lang="es-ES" sz="2200" b="1">
                    <a:solidFill>
                      <a:srgbClr val="3399FF"/>
                    </a:solidFill>
                  </a:rPr>
                  <a:t>(2002)</a:t>
                </a:r>
              </a:p>
              <a:p>
                <a:pPr algn="ctr"/>
                <a:r>
                  <a:rPr lang="es-ES" b="1"/>
                  <a:t>2 HF radar sites</a:t>
                </a:r>
              </a:p>
            </p:txBody>
          </p:sp>
        </p:grpSp>
      </p:grpSp>
      <p:sp>
        <p:nvSpPr>
          <p:cNvPr id="38" name="37 CuadroTexto"/>
          <p:cNvSpPr txBox="1"/>
          <p:nvPr/>
        </p:nvSpPr>
        <p:spPr>
          <a:xfrm>
            <a:off x="5751424" y="4988328"/>
            <a:ext cx="175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smtClean="0">
                <a:solidFill>
                  <a:srgbClr val="00B0F0"/>
                </a:solidFill>
              </a:rPr>
              <a:t>(2014-2015)</a:t>
            </a:r>
            <a:endParaRPr lang="en-US" sz="2000" b="1">
              <a:solidFill>
                <a:srgbClr val="00B0F0"/>
              </a:solidFill>
            </a:endParaRPr>
          </a:p>
        </p:txBody>
      </p:sp>
      <p:cxnSp>
        <p:nvCxnSpPr>
          <p:cNvPr id="44" name="43 Conector recto de flecha"/>
          <p:cNvCxnSpPr/>
          <p:nvPr/>
        </p:nvCxnSpPr>
        <p:spPr>
          <a:xfrm>
            <a:off x="5996295" y="4320392"/>
            <a:ext cx="396999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>
            <a:off x="6012160" y="4625840"/>
            <a:ext cx="396999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58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0" y="1251344"/>
            <a:ext cx="9144000" cy="562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C:\Users\PABLO\Desktop\HFR-Storage\IEEE-2015\POSTER\LOGO PdE 2013 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49651"/>
          <a:stretch/>
        </p:blipFill>
        <p:spPr bwMode="auto">
          <a:xfrm>
            <a:off x="1" y="6394"/>
            <a:ext cx="2555775" cy="6447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PABLO\Desktop\HFR-Storage\IEEE-2015\POSTER\LOGO PdE 2013 HORIZONTAL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 r="132"/>
          <a:stretch/>
        </p:blipFill>
        <p:spPr bwMode="auto">
          <a:xfrm>
            <a:off x="-5647" y="634336"/>
            <a:ext cx="2561423" cy="6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699792" y="85568"/>
            <a:ext cx="630564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0" kern="1200">
                <a:solidFill>
                  <a:srgbClr val="5959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700" b="1">
                <a:solidFill>
                  <a:schemeClr val="bg1"/>
                </a:solidFill>
              </a:rPr>
              <a:t>Quality control of HF radar data</a:t>
            </a:r>
            <a:endParaRPr lang="es-ES" sz="2700" b="1" dirty="0">
              <a:solidFill>
                <a:schemeClr val="bg1"/>
              </a:solidFill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732048" y="1492320"/>
            <a:ext cx="7892744" cy="5184577"/>
          </a:xfrm>
          <a:prstGeom prst="roundRect">
            <a:avLst>
              <a:gd name="adj" fmla="val 1679"/>
            </a:avLst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0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" b="67820"/>
          <a:stretch/>
        </p:blipFill>
        <p:spPr>
          <a:xfrm>
            <a:off x="3496488" y="3701377"/>
            <a:ext cx="5058554" cy="2528996"/>
          </a:xfrm>
          <a:prstGeom prst="rect">
            <a:avLst/>
          </a:prstGeom>
        </p:spPr>
      </p:pic>
      <p:grpSp>
        <p:nvGrpSpPr>
          <p:cNvPr id="36" name="35 Grupo"/>
          <p:cNvGrpSpPr/>
          <p:nvPr/>
        </p:nvGrpSpPr>
        <p:grpSpPr>
          <a:xfrm>
            <a:off x="1385918" y="3975756"/>
            <a:ext cx="2289696" cy="1285215"/>
            <a:chOff x="2483768" y="4951775"/>
            <a:chExt cx="2289696" cy="1285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36 Rectángulo"/>
                <p:cNvSpPr/>
                <p:nvPr/>
              </p:nvSpPr>
              <p:spPr>
                <a:xfrm>
                  <a:off x="2483768" y="5631631"/>
                  <a:ext cx="2289696" cy="605359"/>
                </a:xfrm>
                <a:prstGeom prst="rect">
                  <a:avLst/>
                </a:prstGeom>
                <a:solidFill>
                  <a:srgbClr val="99CCFF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/>
                    <a:t> </a:t>
                  </a:r>
                  <a14:m>
                    <m:oMath xmlns:m="http://schemas.openxmlformats.org/officeDocument/2006/math">
                      <m:r>
                        <a:rPr lang="en-US" sz="2500" b="1" i="0">
                          <a:latin typeface="Cambria Math"/>
                        </a:rPr>
                        <m:t>𝐙</m:t>
                      </m:r>
                      <m:r>
                        <a:rPr lang="en-US" sz="2500" b="1" i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5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b="1" i="0">
                              <a:latin typeface="Cambria Math"/>
                            </a:rPr>
                            <m:t>𝐯</m:t>
                          </m:r>
                          <m:r>
                            <a:rPr lang="en-US" sz="2500" b="1" i="0">
                              <a:latin typeface="Cambria Math"/>
                            </a:rPr>
                            <m:t>−µ</m:t>
                          </m:r>
                        </m:num>
                        <m:den>
                          <m:r>
                            <a:rPr lang="en-US" sz="2500" b="1" i="0">
                              <a:latin typeface="Cambria Math"/>
                            </a:rPr>
                            <m:t>𝛔</m:t>
                          </m:r>
                        </m:den>
                      </m:f>
                    </m:oMath>
                  </a14:m>
                  <a:r>
                    <a:rPr lang="en-US" sz="2500" b="1"/>
                    <a:t> </a:t>
                  </a:r>
                  <a14:m>
                    <m:oMath xmlns:m="http://schemas.openxmlformats.org/officeDocument/2006/math">
                      <m:r>
                        <a:rPr lang="en-US" sz="2500" b="1" i="0">
                          <a:latin typeface="Cambria Math"/>
                        </a:rPr>
                        <m:t>&gt;</m:t>
                      </m:r>
                      <m:r>
                        <a:rPr lang="en-US" sz="2500" b="1" i="0">
                          <a:latin typeface="Cambria Math"/>
                        </a:rPr>
                        <m:t>𝟐</m:t>
                      </m:r>
                    </m:oMath>
                  </a14:m>
                  <a:endParaRPr lang="en-US" sz="2500" b="1"/>
                </a:p>
              </p:txBody>
            </p:sp>
          </mc:Choice>
          <mc:Fallback xmlns="">
            <p:sp>
              <p:nvSpPr>
                <p:cNvPr id="3" name="2 Rectángulo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768" y="5631631"/>
                  <a:ext cx="2289696" cy="60535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37 Conector recto de flecha"/>
            <p:cNvCxnSpPr/>
            <p:nvPr/>
          </p:nvCxnSpPr>
          <p:spPr>
            <a:xfrm>
              <a:off x="3719510" y="4951775"/>
              <a:ext cx="0" cy="6284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38 CuadroTexto"/>
          <p:cNvSpPr txBox="1"/>
          <p:nvPr/>
        </p:nvSpPr>
        <p:spPr>
          <a:xfrm>
            <a:off x="810764" y="1535578"/>
            <a:ext cx="5293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r>
              <a:rPr lang="en-US" sz="2000" b="1"/>
              <a:t>:</a:t>
            </a:r>
          </a:p>
          <a:p>
            <a:r>
              <a:rPr lang="en-US" sz="2000" b="1"/>
              <a:t>• </a:t>
            </a:r>
            <a:r>
              <a:rPr lang="es-ES" sz="2000"/>
              <a:t>Detection of  </a:t>
            </a:r>
            <a:r>
              <a:rPr lang="es-ES" sz="2000" b="1"/>
              <a:t>malfunctions </a:t>
            </a:r>
            <a:r>
              <a:rPr lang="es-ES" sz="2000" b="1">
                <a:sym typeface="Wingdings" pitchFamily="2" charset="2"/>
              </a:rPr>
              <a:t> </a:t>
            </a:r>
            <a:r>
              <a:rPr lang="es-ES" sz="2000"/>
              <a:t>«</a:t>
            </a:r>
            <a:r>
              <a:rPr lang="es-ES" sz="2000" b="1"/>
              <a:t>artefacts</a:t>
            </a:r>
            <a:r>
              <a:rPr lang="es-ES" sz="2000"/>
              <a:t>»</a:t>
            </a:r>
            <a:r>
              <a:rPr lang="en-US" sz="2000" b="1"/>
              <a:t> 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2360096" y="2371825"/>
            <a:ext cx="2172988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NONvelocity-based</a:t>
            </a:r>
            <a:r>
              <a:rPr lang="en-US"/>
              <a:t> QC scheme</a:t>
            </a:r>
          </a:p>
        </p:txBody>
      </p:sp>
      <p:cxnSp>
        <p:nvCxnSpPr>
          <p:cNvPr id="44" name="43 Conector recto"/>
          <p:cNvCxnSpPr/>
          <p:nvPr/>
        </p:nvCxnSpPr>
        <p:spPr>
          <a:xfrm>
            <a:off x="1781050" y="3190677"/>
            <a:ext cx="0" cy="216000"/>
          </a:xfrm>
          <a:prstGeom prst="line">
            <a:avLst/>
          </a:prstGeom>
          <a:ln w="25400">
            <a:solidFill>
              <a:srgbClr val="0099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920311" y="3293105"/>
            <a:ext cx="2968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en-US" sz="2000" b="1"/>
              <a:t>:</a:t>
            </a:r>
          </a:p>
          <a:p>
            <a:r>
              <a:rPr lang="en-US" sz="2000" b="1"/>
              <a:t>• </a:t>
            </a:r>
            <a:r>
              <a:rPr lang="es-ES" sz="2000" b="1">
                <a:solidFill>
                  <a:srgbClr val="FF0000"/>
                </a:solidFill>
              </a:rPr>
              <a:t>Web tool + alert system</a:t>
            </a:r>
            <a:r>
              <a:rPr lang="en-US" sz="2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4104520" y="3325719"/>
            <a:ext cx="4582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RADIAL LEVEL</a:t>
            </a:r>
            <a:r>
              <a:rPr lang="es-ES" sz="2000" b="1"/>
              <a:t>: </a:t>
            </a:r>
            <a:r>
              <a:rPr lang="es-ES" sz="2000"/>
              <a:t>Ebro Delta (2014)</a:t>
            </a:r>
            <a:endParaRPr lang="en-US" sz="2000"/>
          </a:p>
        </p:txBody>
      </p:sp>
      <p:sp>
        <p:nvSpPr>
          <p:cNvPr id="47" name="46 Rectángulo"/>
          <p:cNvSpPr/>
          <p:nvPr/>
        </p:nvSpPr>
        <p:spPr>
          <a:xfrm>
            <a:off x="3733932" y="3755633"/>
            <a:ext cx="310484" cy="211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47 Conector recto"/>
          <p:cNvCxnSpPr/>
          <p:nvPr/>
        </p:nvCxnSpPr>
        <p:spPr>
          <a:xfrm>
            <a:off x="3398688" y="3025473"/>
            <a:ext cx="0" cy="180000"/>
          </a:xfrm>
          <a:prstGeom prst="line">
            <a:avLst/>
          </a:prstGeom>
          <a:ln w="25400">
            <a:solidFill>
              <a:srgbClr val="0099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Rectángulo"/>
          <p:cNvSpPr/>
          <p:nvPr/>
        </p:nvSpPr>
        <p:spPr>
          <a:xfrm>
            <a:off x="5583826" y="5718901"/>
            <a:ext cx="952734" cy="268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49 Grupo"/>
          <p:cNvGrpSpPr/>
          <p:nvPr/>
        </p:nvGrpSpPr>
        <p:grpSpPr>
          <a:xfrm>
            <a:off x="3698870" y="3639380"/>
            <a:ext cx="4879428" cy="2918790"/>
            <a:chOff x="4039478" y="3606234"/>
            <a:chExt cx="4879428" cy="2918790"/>
          </a:xfrm>
        </p:grpSpPr>
        <p:sp>
          <p:nvSpPr>
            <p:cNvPr id="51" name="50 Rectángulo"/>
            <p:cNvSpPr/>
            <p:nvPr/>
          </p:nvSpPr>
          <p:spPr>
            <a:xfrm>
              <a:off x="4039478" y="3606234"/>
              <a:ext cx="4879428" cy="291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0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714" b="-381"/>
            <a:stretch/>
          </p:blipFill>
          <p:spPr>
            <a:xfrm>
              <a:off x="4313772" y="3645024"/>
              <a:ext cx="4538749" cy="2880000"/>
            </a:xfrm>
            <a:prstGeom prst="rect">
              <a:avLst/>
            </a:prstGeom>
          </p:spPr>
        </p:pic>
      </p:grpSp>
      <p:grpSp>
        <p:nvGrpSpPr>
          <p:cNvPr id="53" name="52 Grupo"/>
          <p:cNvGrpSpPr/>
          <p:nvPr/>
        </p:nvGrpSpPr>
        <p:grpSpPr>
          <a:xfrm>
            <a:off x="4460966" y="3755633"/>
            <a:ext cx="177368" cy="1656184"/>
            <a:chOff x="4816160" y="3717032"/>
            <a:chExt cx="177368" cy="1656184"/>
          </a:xfrm>
        </p:grpSpPr>
        <p:sp>
          <p:nvSpPr>
            <p:cNvPr id="54" name="53 Rectángulo"/>
            <p:cNvSpPr/>
            <p:nvPr/>
          </p:nvSpPr>
          <p:spPr>
            <a:xfrm>
              <a:off x="4816160" y="3717032"/>
              <a:ext cx="175700" cy="211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4817828" y="5161456"/>
              <a:ext cx="175700" cy="211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55 CuadroTexto"/>
          <p:cNvSpPr txBox="1"/>
          <p:nvPr/>
        </p:nvSpPr>
        <p:spPr>
          <a:xfrm>
            <a:off x="847928" y="5380821"/>
            <a:ext cx="2655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/>
              <a:t>Z</a:t>
            </a:r>
            <a:r>
              <a:rPr lang="es-ES"/>
              <a:t> = normalized parameter</a:t>
            </a:r>
          </a:p>
          <a:p>
            <a:r>
              <a:rPr lang="es-ES" b="1"/>
              <a:t>v</a:t>
            </a:r>
            <a:r>
              <a:rPr lang="es-ES"/>
              <a:t> = original parameter</a:t>
            </a:r>
          </a:p>
          <a:p>
            <a:r>
              <a:rPr lang="es-ES" b="1"/>
              <a:t>µ</a:t>
            </a:r>
            <a:r>
              <a:rPr lang="es-ES"/>
              <a:t> = mean of v</a:t>
            </a:r>
          </a:p>
          <a:p>
            <a:r>
              <a:rPr lang="el-GR" b="1"/>
              <a:t>σ</a:t>
            </a:r>
            <a:r>
              <a:rPr lang="es-ES"/>
              <a:t> = standard dev of v</a:t>
            </a:r>
            <a:endParaRPr lang="en-US"/>
          </a:p>
        </p:txBody>
      </p:sp>
      <p:grpSp>
        <p:nvGrpSpPr>
          <p:cNvPr id="57" name="56 Grupo"/>
          <p:cNvGrpSpPr/>
          <p:nvPr/>
        </p:nvGrpSpPr>
        <p:grpSpPr>
          <a:xfrm>
            <a:off x="3296200" y="3829427"/>
            <a:ext cx="734148" cy="2106840"/>
            <a:chOff x="3635896" y="3964795"/>
            <a:chExt cx="734148" cy="2106840"/>
          </a:xfrm>
        </p:grpSpPr>
        <p:sp>
          <p:nvSpPr>
            <p:cNvPr id="58" name="57 Abrir corchete"/>
            <p:cNvSpPr/>
            <p:nvPr/>
          </p:nvSpPr>
          <p:spPr>
            <a:xfrm>
              <a:off x="4268232" y="3964795"/>
              <a:ext cx="101812" cy="529577"/>
            </a:xfrm>
            <a:prstGeom prst="leftBracket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58 Abrir corchete"/>
            <p:cNvSpPr/>
            <p:nvPr/>
          </p:nvSpPr>
          <p:spPr>
            <a:xfrm>
              <a:off x="4197892" y="5405635"/>
              <a:ext cx="101812" cy="666000"/>
            </a:xfrm>
            <a:prstGeom prst="leftBracket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59 Conector recto"/>
            <p:cNvCxnSpPr/>
            <p:nvPr/>
          </p:nvCxnSpPr>
          <p:spPr>
            <a:xfrm flipV="1">
              <a:off x="3635896" y="4229583"/>
              <a:ext cx="561996" cy="71479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>
              <a:off x="3649964" y="5219674"/>
              <a:ext cx="409596" cy="627794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61 Corchetes"/>
          <p:cNvSpPr/>
          <p:nvPr/>
        </p:nvSpPr>
        <p:spPr>
          <a:xfrm>
            <a:off x="826263" y="5372725"/>
            <a:ext cx="2646874" cy="1185404"/>
          </a:xfrm>
          <a:prstGeom prst="bracketPair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62 Conector recto"/>
          <p:cNvCxnSpPr/>
          <p:nvPr/>
        </p:nvCxnSpPr>
        <p:spPr>
          <a:xfrm>
            <a:off x="3396344" y="2198752"/>
            <a:ext cx="0" cy="180000"/>
          </a:xfrm>
          <a:prstGeom prst="line">
            <a:avLst/>
          </a:prstGeom>
          <a:ln w="25400">
            <a:solidFill>
              <a:srgbClr val="0099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63 Grupo"/>
          <p:cNvGrpSpPr/>
          <p:nvPr/>
        </p:nvGrpSpPr>
        <p:grpSpPr>
          <a:xfrm>
            <a:off x="6263016" y="1626544"/>
            <a:ext cx="2232248" cy="792000"/>
            <a:chOff x="6602292" y="58692"/>
            <a:chExt cx="2232248" cy="792000"/>
          </a:xfrm>
        </p:grpSpPr>
        <p:sp>
          <p:nvSpPr>
            <p:cNvPr id="65" name="64 Rectángulo"/>
            <p:cNvSpPr/>
            <p:nvPr/>
          </p:nvSpPr>
          <p:spPr>
            <a:xfrm>
              <a:off x="6602292" y="58692"/>
              <a:ext cx="2232248" cy="79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2" descr="C:\Users\PABLO\Desktop\QC_6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132" y="8042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" descr="C:\Users\PABLO\Desktop\QC_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3" y="82088"/>
              <a:ext cx="85123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8" name="67 Conector recto"/>
          <p:cNvCxnSpPr/>
          <p:nvPr/>
        </p:nvCxnSpPr>
        <p:spPr>
          <a:xfrm>
            <a:off x="1781103" y="3193216"/>
            <a:ext cx="3780000" cy="0"/>
          </a:xfrm>
          <a:prstGeom prst="line">
            <a:avLst/>
          </a:prstGeom>
          <a:ln w="25400">
            <a:solidFill>
              <a:srgbClr val="0099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5552816" y="3193216"/>
            <a:ext cx="0" cy="216000"/>
          </a:xfrm>
          <a:prstGeom prst="line">
            <a:avLst/>
          </a:prstGeom>
          <a:ln w="25400">
            <a:solidFill>
              <a:srgbClr val="0099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58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0" y="1251344"/>
            <a:ext cx="9144000" cy="562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C:\Users\PABLO\Desktop\HFR-Storage\IEEE-2015\POSTER\LOGO PdE 2013 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49651"/>
          <a:stretch/>
        </p:blipFill>
        <p:spPr bwMode="auto">
          <a:xfrm>
            <a:off x="1" y="6394"/>
            <a:ext cx="2555775" cy="6447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PABLO\Desktop\HFR-Storage\IEEE-2015\POSTER\LOGO PdE 2013 HORIZONTAL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 r="132"/>
          <a:stretch/>
        </p:blipFill>
        <p:spPr bwMode="auto">
          <a:xfrm>
            <a:off x="-5647" y="634336"/>
            <a:ext cx="2561423" cy="6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699792" y="85568"/>
            <a:ext cx="630564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0" kern="1200">
                <a:solidFill>
                  <a:srgbClr val="5959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700" b="1">
                <a:solidFill>
                  <a:schemeClr val="bg1"/>
                </a:solidFill>
              </a:rPr>
              <a:t>Validation of HF radar data</a:t>
            </a:r>
            <a:endParaRPr lang="es-ES" sz="2700" b="1" dirty="0">
              <a:solidFill>
                <a:schemeClr val="bg1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353550" y="3023723"/>
            <a:ext cx="2290681" cy="621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0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49768"/>
          <a:stretch/>
        </p:blipFill>
        <p:spPr>
          <a:xfrm>
            <a:off x="2692096" y="1989167"/>
            <a:ext cx="5621958" cy="3060000"/>
          </a:xfrm>
          <a:prstGeom prst="rect">
            <a:avLst/>
          </a:prstGeom>
        </p:spPr>
      </p:pic>
      <p:sp>
        <p:nvSpPr>
          <p:cNvPr id="43" name="42 CuadroTexto"/>
          <p:cNvSpPr txBox="1"/>
          <p:nvPr/>
        </p:nvSpPr>
        <p:spPr>
          <a:xfrm>
            <a:off x="422825" y="1340767"/>
            <a:ext cx="221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TOTAL LEVEL</a:t>
            </a:r>
          </a:p>
        </p:txBody>
      </p:sp>
      <p:sp>
        <p:nvSpPr>
          <p:cNvPr id="70" name="69 Rectángulo"/>
          <p:cNvSpPr>
            <a:spLocks noChangeAspect="1"/>
          </p:cNvSpPr>
          <p:nvPr/>
        </p:nvSpPr>
        <p:spPr>
          <a:xfrm>
            <a:off x="3075073" y="1352815"/>
            <a:ext cx="468000" cy="468000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70 Rectángulo"/>
          <p:cNvSpPr/>
          <p:nvPr/>
        </p:nvSpPr>
        <p:spPr>
          <a:xfrm>
            <a:off x="3557823" y="1352815"/>
            <a:ext cx="3686362" cy="46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71 Elipse"/>
          <p:cNvSpPr>
            <a:spLocks noChangeAspect="1"/>
          </p:cNvSpPr>
          <p:nvPr/>
        </p:nvSpPr>
        <p:spPr>
          <a:xfrm>
            <a:off x="3127553" y="1410115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72 CuadroTexto"/>
          <p:cNvSpPr txBox="1"/>
          <p:nvPr/>
        </p:nvSpPr>
        <p:spPr>
          <a:xfrm>
            <a:off x="3168285" y="1397301"/>
            <a:ext cx="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>
                <a:solidFill>
                  <a:srgbClr val="00B0F0"/>
                </a:solidFill>
              </a:rPr>
              <a:t>?</a:t>
            </a:r>
            <a:endParaRPr lang="en-US" sz="2200" b="1">
              <a:solidFill>
                <a:srgbClr val="00B0F0"/>
              </a:solidFill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3572813" y="1380579"/>
            <a:ext cx="3815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/>
              <a:t>Analysis of velocity components</a:t>
            </a:r>
          </a:p>
        </p:txBody>
      </p:sp>
      <p:cxnSp>
        <p:nvCxnSpPr>
          <p:cNvPr id="75" name="74 Conector recto de flecha"/>
          <p:cNvCxnSpPr/>
          <p:nvPr/>
        </p:nvCxnSpPr>
        <p:spPr>
          <a:xfrm>
            <a:off x="1975521" y="1555812"/>
            <a:ext cx="936104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75 Grupo"/>
          <p:cNvGrpSpPr/>
          <p:nvPr/>
        </p:nvGrpSpPr>
        <p:grpSpPr>
          <a:xfrm>
            <a:off x="2210977" y="5116248"/>
            <a:ext cx="4812489" cy="1550866"/>
            <a:chOff x="1847744" y="4635601"/>
            <a:chExt cx="4812489" cy="1550866"/>
          </a:xfrm>
        </p:grpSpPr>
        <p:sp>
          <p:nvSpPr>
            <p:cNvPr id="77" name="76 Rectángulo"/>
            <p:cNvSpPr/>
            <p:nvPr/>
          </p:nvSpPr>
          <p:spPr>
            <a:xfrm>
              <a:off x="1849307" y="4635601"/>
              <a:ext cx="4810926" cy="15508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77 Rectángulo"/>
            <p:cNvSpPr>
              <a:spLocks noChangeAspect="1"/>
            </p:cNvSpPr>
            <p:nvPr/>
          </p:nvSpPr>
          <p:spPr>
            <a:xfrm>
              <a:off x="1847744" y="4647771"/>
              <a:ext cx="468000" cy="468000"/>
            </a:xfrm>
            <a:prstGeom prst="rect">
              <a:avLst/>
            </a:prstGeom>
            <a:solidFill>
              <a:srgbClr val="00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78 Elipse"/>
            <p:cNvSpPr>
              <a:spLocks noChangeAspect="1"/>
            </p:cNvSpPr>
            <p:nvPr/>
          </p:nvSpPr>
          <p:spPr>
            <a:xfrm>
              <a:off x="1900224" y="4705071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79 CuadroTexto"/>
            <p:cNvSpPr txBox="1"/>
            <p:nvPr/>
          </p:nvSpPr>
          <p:spPr>
            <a:xfrm>
              <a:off x="1955946" y="4677267"/>
              <a:ext cx="432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200" b="1">
                  <a:solidFill>
                    <a:srgbClr val="00B0F0"/>
                  </a:solidFill>
                </a:rPr>
                <a:t>!</a:t>
              </a:r>
              <a:endParaRPr lang="en-US" sz="2200" b="1">
                <a:solidFill>
                  <a:srgbClr val="00B0F0"/>
                </a:solidFill>
              </a:endParaRPr>
            </a:p>
          </p:txBody>
        </p:sp>
        <p:sp>
          <p:nvSpPr>
            <p:cNvPr id="81" name="80 CuadroTexto"/>
            <p:cNvSpPr txBox="1"/>
            <p:nvPr/>
          </p:nvSpPr>
          <p:spPr>
            <a:xfrm>
              <a:off x="2386012" y="4695996"/>
              <a:ext cx="3410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/>
                <a:t>Discrepancies HF radar - buoy:</a:t>
              </a:r>
            </a:p>
          </p:txBody>
        </p:sp>
        <p:sp>
          <p:nvSpPr>
            <p:cNvPr id="82" name="81 CuadroTexto"/>
            <p:cNvSpPr txBox="1"/>
            <p:nvPr/>
          </p:nvSpPr>
          <p:spPr>
            <a:xfrm>
              <a:off x="2351800" y="4986138"/>
              <a:ext cx="43084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• Instrumental noise</a:t>
              </a:r>
            </a:p>
            <a:p>
              <a:r>
                <a:rPr lang="en-US"/>
                <a:t>• Mismatch in time sampling and averaging</a:t>
              </a:r>
            </a:p>
            <a:p>
              <a:r>
                <a:rPr lang="en-US"/>
                <a:t>• Distinct horizontal averaging scales</a:t>
              </a:r>
            </a:p>
            <a:p>
              <a:r>
                <a:rPr lang="en-US"/>
                <a:t>• Influence of vertical stratification</a:t>
              </a:r>
            </a:p>
          </p:txBody>
        </p:sp>
      </p:grpSp>
      <p:grpSp>
        <p:nvGrpSpPr>
          <p:cNvPr id="83" name="82 Grupo"/>
          <p:cNvGrpSpPr/>
          <p:nvPr/>
        </p:nvGrpSpPr>
        <p:grpSpPr>
          <a:xfrm>
            <a:off x="6642990" y="2348427"/>
            <a:ext cx="1436824" cy="1853063"/>
            <a:chOff x="5922220" y="1901140"/>
            <a:chExt cx="1436824" cy="1853063"/>
          </a:xfrm>
        </p:grpSpPr>
        <p:sp>
          <p:nvSpPr>
            <p:cNvPr id="84" name="83 Rectángulo"/>
            <p:cNvSpPr/>
            <p:nvPr/>
          </p:nvSpPr>
          <p:spPr>
            <a:xfrm>
              <a:off x="5922220" y="1901140"/>
              <a:ext cx="1170060" cy="3577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84 Rectángulo"/>
            <p:cNvSpPr/>
            <p:nvPr/>
          </p:nvSpPr>
          <p:spPr>
            <a:xfrm>
              <a:off x="5922220" y="3402962"/>
              <a:ext cx="1170060" cy="3512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85 Rectángulo"/>
            <p:cNvSpPr/>
            <p:nvPr/>
          </p:nvSpPr>
          <p:spPr>
            <a:xfrm>
              <a:off x="6063044" y="2801633"/>
              <a:ext cx="1296000" cy="360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86 CuadroTexto"/>
          <p:cNvSpPr txBox="1"/>
          <p:nvPr/>
        </p:nvSpPr>
        <p:spPr>
          <a:xfrm>
            <a:off x="323528" y="2993081"/>
            <a:ext cx="232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Ebro Delta HF radar</a:t>
            </a:r>
          </a:p>
          <a:p>
            <a:pPr algn="ctr"/>
            <a:r>
              <a:rPr lang="es-ES" sz="2000" b="1"/>
              <a:t>6-month validation</a:t>
            </a:r>
            <a:endParaRPr lang="en-US" sz="2000" b="1"/>
          </a:p>
        </p:txBody>
      </p:sp>
      <p:cxnSp>
        <p:nvCxnSpPr>
          <p:cNvPr id="88" name="87 Conector recto de flecha"/>
          <p:cNvCxnSpPr/>
          <p:nvPr/>
        </p:nvCxnSpPr>
        <p:spPr>
          <a:xfrm>
            <a:off x="1352545" y="2580143"/>
            <a:ext cx="1260000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88 CuadroTexto"/>
          <p:cNvSpPr txBox="1"/>
          <p:nvPr/>
        </p:nvSpPr>
        <p:spPr>
          <a:xfrm>
            <a:off x="1359456" y="2164793"/>
            <a:ext cx="1211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/>
              <a:t>Zonal</a:t>
            </a:r>
            <a:endParaRPr lang="en-US" sz="2000" b="1"/>
          </a:p>
        </p:txBody>
      </p:sp>
      <p:sp>
        <p:nvSpPr>
          <p:cNvPr id="90" name="89 CuadroTexto"/>
          <p:cNvSpPr txBox="1"/>
          <p:nvPr/>
        </p:nvSpPr>
        <p:spPr>
          <a:xfrm>
            <a:off x="1213913" y="4113201"/>
            <a:ext cx="1499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/>
              <a:t>Meridional</a:t>
            </a:r>
            <a:endParaRPr lang="en-US" sz="2000" b="1"/>
          </a:p>
        </p:txBody>
      </p:sp>
      <p:cxnSp>
        <p:nvCxnSpPr>
          <p:cNvPr id="91" name="90 Conector recto de flecha"/>
          <p:cNvCxnSpPr/>
          <p:nvPr/>
        </p:nvCxnSpPr>
        <p:spPr>
          <a:xfrm>
            <a:off x="1346881" y="4103359"/>
            <a:ext cx="1260000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 de flecha"/>
          <p:cNvCxnSpPr/>
          <p:nvPr/>
        </p:nvCxnSpPr>
        <p:spPr>
          <a:xfrm>
            <a:off x="1362121" y="2564903"/>
            <a:ext cx="0" cy="458658"/>
          </a:xfrm>
          <a:prstGeom prst="straightConnector1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/>
          <p:nvPr/>
        </p:nvCxnSpPr>
        <p:spPr>
          <a:xfrm>
            <a:off x="1362121" y="3645023"/>
            <a:ext cx="0" cy="458658"/>
          </a:xfrm>
          <a:prstGeom prst="straightConnector1">
            <a:avLst/>
          </a:prstGeom>
          <a:ln w="317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9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0" y="1251344"/>
            <a:ext cx="9144000" cy="562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C:\Users\PABLO\Desktop\HFR-Storage\IEEE-2015\POSTER\LOGO PdE 2013 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49651"/>
          <a:stretch/>
        </p:blipFill>
        <p:spPr bwMode="auto">
          <a:xfrm>
            <a:off x="1" y="6394"/>
            <a:ext cx="2555775" cy="6447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PABLO\Desktop\HFR-Storage\IEEE-2015\POSTER\LOGO PdE 2013 HORIZONTAL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 r="132"/>
          <a:stretch/>
        </p:blipFill>
        <p:spPr bwMode="auto">
          <a:xfrm>
            <a:off x="-5647" y="634336"/>
            <a:ext cx="2561423" cy="6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699792" y="99216"/>
            <a:ext cx="630564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0" kern="1200">
                <a:solidFill>
                  <a:srgbClr val="5959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700" b="1">
                <a:solidFill>
                  <a:schemeClr val="bg1"/>
                </a:solidFill>
              </a:rPr>
              <a:t>Applications:</a:t>
            </a:r>
          </a:p>
          <a:p>
            <a:r>
              <a:rPr lang="es-ES" sz="2700" b="1">
                <a:solidFill>
                  <a:schemeClr val="bg1"/>
                </a:solidFill>
              </a:rPr>
              <a:t>1.- Distribution of HF radar data</a:t>
            </a:r>
            <a:endParaRPr lang="es-ES" sz="2700" b="1" dirty="0">
              <a:solidFill>
                <a:schemeClr val="bg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32048" y="1425776"/>
            <a:ext cx="7807765" cy="771290"/>
          </a:xfrm>
          <a:prstGeom prst="roundRect">
            <a:avLst>
              <a:gd name="adj" fmla="val 8276"/>
            </a:avLst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818369" y="1458035"/>
            <a:ext cx="246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• </a:t>
            </a:r>
            <a:r>
              <a:rPr lang="en-US" sz="2000" b="1"/>
              <a:t>INSPIRE DIRECTIVE: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11221" y="1469157"/>
            <a:ext cx="351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000" b="1">
                <a:solidFill>
                  <a:srgbClr val="FF0000"/>
                </a:solidFill>
              </a:rPr>
              <a:t>Discovery &amp; View:  </a:t>
            </a:r>
            <a:r>
              <a:rPr 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PORTUS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es-ES" sz="2000" b="1">
                <a:solidFill>
                  <a:srgbClr val="FF0000"/>
                </a:solidFill>
              </a:rPr>
              <a:t>  </a:t>
            </a:r>
          </a:p>
          <a:p>
            <a:pPr marL="342900" indent="-342900">
              <a:buFontTx/>
              <a:buChar char="-"/>
            </a:pPr>
            <a:r>
              <a:rPr lang="es-ES" sz="2000" b="1"/>
              <a:t>Download</a:t>
            </a:r>
            <a:endParaRPr lang="en-US" sz="2000" b="1"/>
          </a:p>
        </p:txBody>
      </p:sp>
      <p:pic>
        <p:nvPicPr>
          <p:cNvPr id="9" name="0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53"/>
          <a:stretch/>
        </p:blipFill>
        <p:spPr>
          <a:xfrm>
            <a:off x="1993455" y="3000167"/>
            <a:ext cx="5612130" cy="3204000"/>
          </a:xfrm>
          <a:prstGeom prst="rect">
            <a:avLst/>
          </a:prstGeom>
        </p:spPr>
      </p:pic>
      <p:grpSp>
        <p:nvGrpSpPr>
          <p:cNvPr id="11" name="10 Grupo"/>
          <p:cNvGrpSpPr/>
          <p:nvPr/>
        </p:nvGrpSpPr>
        <p:grpSpPr>
          <a:xfrm>
            <a:off x="1129359" y="2469869"/>
            <a:ext cx="7410454" cy="1118221"/>
            <a:chOff x="1043608" y="2575022"/>
            <a:chExt cx="7410454" cy="1118221"/>
          </a:xfrm>
        </p:grpSpPr>
        <p:sp>
          <p:nvSpPr>
            <p:cNvPr id="12" name="11 Rectángulo redondeado"/>
            <p:cNvSpPr/>
            <p:nvPr/>
          </p:nvSpPr>
          <p:spPr>
            <a:xfrm>
              <a:off x="1043608" y="2575022"/>
              <a:ext cx="3846656" cy="40399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099524" y="2594698"/>
              <a:ext cx="3790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99FF"/>
                  </a:solidFill>
                </a:rPr>
                <a:t>Intuitive georeferenced web interface</a:t>
              </a:r>
              <a:endParaRPr lang="en-US"/>
            </a:p>
          </p:txBody>
        </p:sp>
        <p:sp>
          <p:nvSpPr>
            <p:cNvPr id="14" name="13 Rectángulo redondeado"/>
            <p:cNvSpPr/>
            <p:nvPr/>
          </p:nvSpPr>
          <p:spPr>
            <a:xfrm>
              <a:off x="5004048" y="2594884"/>
              <a:ext cx="3450014" cy="36914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4932040" y="2598049"/>
              <a:ext cx="3522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0099FF"/>
                  </a:solidFill>
                </a:rPr>
                <a:t> HF radar hourly total vector maps </a:t>
              </a:r>
            </a:p>
          </p:txBody>
        </p:sp>
        <p:cxnSp>
          <p:nvCxnSpPr>
            <p:cNvPr id="16" name="15 Conector recto"/>
            <p:cNvCxnSpPr/>
            <p:nvPr/>
          </p:nvCxnSpPr>
          <p:spPr>
            <a:xfrm>
              <a:off x="1601460" y="2979020"/>
              <a:ext cx="912265" cy="714223"/>
            </a:xfrm>
            <a:prstGeom prst="line">
              <a:avLst/>
            </a:prstGeom>
            <a:ln w="25400">
              <a:solidFill>
                <a:srgbClr val="00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flipH="1">
              <a:off x="5452576" y="2984904"/>
              <a:ext cx="631592" cy="686723"/>
            </a:xfrm>
            <a:prstGeom prst="line">
              <a:avLst/>
            </a:prstGeom>
            <a:ln w="25400">
              <a:solidFill>
                <a:srgbClr val="00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>
            <a:off x="1132121" y="5380891"/>
            <a:ext cx="6594936" cy="1309653"/>
            <a:chOff x="1046370" y="5486044"/>
            <a:chExt cx="6594936" cy="1309653"/>
          </a:xfrm>
        </p:grpSpPr>
        <p:sp>
          <p:nvSpPr>
            <p:cNvPr id="19" name="18 Rectángulo redondeado"/>
            <p:cNvSpPr/>
            <p:nvPr/>
          </p:nvSpPr>
          <p:spPr>
            <a:xfrm>
              <a:off x="1046370" y="6379052"/>
              <a:ext cx="2326417" cy="4166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1052714" y="6411375"/>
              <a:ext cx="23823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99FF"/>
                  </a:solidFill>
                </a:rPr>
                <a:t>Calendar-based access </a:t>
              </a:r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1922694" y="5687352"/>
              <a:ext cx="1754084" cy="6190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21 Rectángulo redondeado"/>
            <p:cNvSpPr/>
            <p:nvPr/>
          </p:nvSpPr>
          <p:spPr>
            <a:xfrm>
              <a:off x="3740412" y="6369280"/>
              <a:ext cx="1722170" cy="4166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3761745" y="6401603"/>
              <a:ext cx="16380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99FF"/>
                  </a:solidFill>
                </a:rPr>
                <a:t>2-D animations</a:t>
              </a:r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5919136" y="6369280"/>
              <a:ext cx="1722170" cy="4166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6075062" y="6396318"/>
              <a:ext cx="13197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99FF"/>
                  </a:solidFill>
                </a:rPr>
                <a:t>Zoom levels</a:t>
              </a:r>
            </a:p>
          </p:txBody>
        </p:sp>
        <p:cxnSp>
          <p:nvCxnSpPr>
            <p:cNvPr id="26" name="25 Conector recto"/>
            <p:cNvCxnSpPr/>
            <p:nvPr/>
          </p:nvCxnSpPr>
          <p:spPr>
            <a:xfrm flipH="1">
              <a:off x="1403648" y="6171461"/>
              <a:ext cx="519046" cy="209867"/>
            </a:xfrm>
            <a:prstGeom prst="line">
              <a:avLst/>
            </a:prstGeom>
            <a:ln w="25400">
              <a:solidFill>
                <a:srgbClr val="00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3275856" y="5812860"/>
              <a:ext cx="720080" cy="538488"/>
            </a:xfrm>
            <a:prstGeom prst="line">
              <a:avLst/>
            </a:prstGeom>
            <a:ln w="25400">
              <a:solidFill>
                <a:srgbClr val="00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>
              <a:off x="5919136" y="5486044"/>
              <a:ext cx="453064" cy="875640"/>
            </a:xfrm>
            <a:prstGeom prst="line">
              <a:avLst/>
            </a:prstGeom>
            <a:ln w="25400">
              <a:solidFill>
                <a:srgbClr val="00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" descr="C:\Users\PABLO\Desktop\explore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20" y="1504160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PABLO\Desktop\discovery_2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8" b="11498"/>
          <a:stretch/>
        </p:blipFill>
        <p:spPr bwMode="auto">
          <a:xfrm>
            <a:off x="7549874" y="1490336"/>
            <a:ext cx="7956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0" y="1251344"/>
            <a:ext cx="9144000" cy="562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C:\Users\PABLO\Desktop\HFR-Storage\IEEE-2015\POSTER\LOGO PdE 2013 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49651"/>
          <a:stretch/>
        </p:blipFill>
        <p:spPr bwMode="auto">
          <a:xfrm>
            <a:off x="1" y="6394"/>
            <a:ext cx="2555775" cy="6447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PABLO\Desktop\HFR-Storage\IEEE-2015\POSTER\LOGO PdE 2013 HORIZONTAL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 r="132"/>
          <a:stretch/>
        </p:blipFill>
        <p:spPr bwMode="auto">
          <a:xfrm>
            <a:off x="-5647" y="634336"/>
            <a:ext cx="2561423" cy="6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699792" y="99216"/>
            <a:ext cx="630564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0" kern="1200">
                <a:solidFill>
                  <a:srgbClr val="5959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700" b="1">
                <a:solidFill>
                  <a:schemeClr val="bg1"/>
                </a:solidFill>
              </a:rPr>
              <a:t>Applications:</a:t>
            </a:r>
          </a:p>
          <a:p>
            <a:r>
              <a:rPr lang="es-ES" sz="2700" b="1">
                <a:solidFill>
                  <a:schemeClr val="bg1"/>
                </a:solidFill>
              </a:rPr>
              <a:t>1.- Distribution of HF radar data</a:t>
            </a:r>
            <a:endParaRPr lang="es-ES" sz="2700" b="1" dirty="0">
              <a:solidFill>
                <a:schemeClr val="bg1"/>
              </a:solidFill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735816" y="1424002"/>
            <a:ext cx="7807765" cy="775662"/>
          </a:xfrm>
          <a:prstGeom prst="roundRect">
            <a:avLst>
              <a:gd name="adj" fmla="val 8276"/>
            </a:avLst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CuadroTexto"/>
          <p:cNvSpPr txBox="1"/>
          <p:nvPr/>
        </p:nvSpPr>
        <p:spPr>
          <a:xfrm>
            <a:off x="822137" y="1456261"/>
            <a:ext cx="246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• </a:t>
            </a:r>
            <a:r>
              <a:rPr lang="en-US" sz="2000" b="1"/>
              <a:t>INSPIRE DIRECTIVE: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3214989" y="1467383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000" b="1"/>
              <a:t>Discovery &amp; View</a:t>
            </a:r>
          </a:p>
          <a:p>
            <a:pPr marL="342900" indent="-342900">
              <a:buFontTx/>
              <a:buChar char="-"/>
            </a:pPr>
            <a:r>
              <a:rPr lang="es-ES" sz="2000" b="1">
                <a:solidFill>
                  <a:srgbClr val="FF0000"/>
                </a:solidFill>
              </a:rPr>
              <a:t>Download (</a:t>
            </a:r>
            <a:r>
              <a:rPr lang="es-E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THREDDS - OPENDAP</a:t>
            </a:r>
            <a:r>
              <a:rPr lang="es-ES" sz="2000" b="1">
                <a:solidFill>
                  <a:srgbClr val="FF0000"/>
                </a:solidFill>
              </a:rPr>
              <a:t>)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6252833" y="3178891"/>
            <a:ext cx="2400564" cy="127607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Elipse"/>
          <p:cNvSpPr>
            <a:spLocks noChangeAspect="1"/>
          </p:cNvSpPr>
          <p:nvPr/>
        </p:nvSpPr>
        <p:spPr>
          <a:xfrm>
            <a:off x="3282336" y="2558370"/>
            <a:ext cx="2306491" cy="2306491"/>
          </a:xfrm>
          <a:prstGeom prst="ellipse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 descr="C:\Users\PABLO\Desktop\HFR-Storage\IEEE-2015\POSTER\databas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11" y="2816083"/>
            <a:ext cx="1175333" cy="117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CuadroTexto"/>
          <p:cNvSpPr txBox="1"/>
          <p:nvPr/>
        </p:nvSpPr>
        <p:spPr>
          <a:xfrm>
            <a:off x="3485605" y="4057899"/>
            <a:ext cx="1957232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/>
              <a:t>PdE’s central repository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3307870" y="2159140"/>
            <a:ext cx="253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B0F0"/>
                </a:solidFill>
              </a:rPr>
              <a:t>Near real-time service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6566897" y="3232660"/>
            <a:ext cx="2101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/>
              <a:t>Georeferenced files</a:t>
            </a:r>
          </a:p>
          <a:p>
            <a:pPr>
              <a:lnSpc>
                <a:spcPts val="2100"/>
              </a:lnSpc>
            </a:pPr>
            <a:r>
              <a:rPr lang="es-ES"/>
              <a:t>NetCDF</a:t>
            </a:r>
          </a:p>
          <a:p>
            <a:pPr>
              <a:lnSpc>
                <a:spcPts val="2100"/>
              </a:lnSpc>
            </a:pPr>
            <a:r>
              <a:rPr lang="es-ES"/>
              <a:t>Hourly total vectors</a:t>
            </a:r>
          </a:p>
          <a:p>
            <a:pPr>
              <a:lnSpc>
                <a:spcPts val="2100"/>
              </a:lnSpc>
            </a:pPr>
            <a:r>
              <a:rPr lang="es-ES"/>
              <a:t>FREELY avalilable</a:t>
            </a:r>
            <a:endParaRPr lang="en-US"/>
          </a:p>
        </p:txBody>
      </p:sp>
      <p:sp>
        <p:nvSpPr>
          <p:cNvPr id="43" name="42 CuadroTexto"/>
          <p:cNvSpPr txBox="1"/>
          <p:nvPr/>
        </p:nvSpPr>
        <p:spPr>
          <a:xfrm>
            <a:off x="1472464" y="2730734"/>
            <a:ext cx="209753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b="1">
                <a:solidFill>
                  <a:srgbClr val="00B0F0"/>
                </a:solidFill>
              </a:rPr>
              <a:t>Historical directory tree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5470928" y="2804996"/>
            <a:ext cx="2446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B0F0"/>
                </a:solidFill>
              </a:rPr>
              <a:t>THREDDS - OPeNDAP</a:t>
            </a:r>
          </a:p>
        </p:txBody>
      </p:sp>
      <p:sp>
        <p:nvSpPr>
          <p:cNvPr id="45" name="44 Elipse"/>
          <p:cNvSpPr/>
          <p:nvPr/>
        </p:nvSpPr>
        <p:spPr>
          <a:xfrm>
            <a:off x="4348765" y="2464257"/>
            <a:ext cx="216024" cy="18871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45 CuadroTexto"/>
          <p:cNvSpPr txBox="1"/>
          <p:nvPr/>
        </p:nvSpPr>
        <p:spPr>
          <a:xfrm>
            <a:off x="1982268" y="4156146"/>
            <a:ext cx="1523561" cy="631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ES" sz="2000" b="1">
                <a:solidFill>
                  <a:srgbClr val="00B0F0"/>
                </a:solidFill>
              </a:rPr>
              <a:t>D</a:t>
            </a:r>
            <a:r>
              <a:rPr lang="en-US" sz="2000" b="1">
                <a:solidFill>
                  <a:srgbClr val="00B0F0"/>
                </a:solidFill>
              </a:rPr>
              <a:t>escriptive metadata</a:t>
            </a:r>
          </a:p>
        </p:txBody>
      </p:sp>
      <p:sp>
        <p:nvSpPr>
          <p:cNvPr id="47" name="46 Elipse"/>
          <p:cNvSpPr/>
          <p:nvPr/>
        </p:nvSpPr>
        <p:spPr>
          <a:xfrm>
            <a:off x="5261016" y="2904082"/>
            <a:ext cx="216024" cy="18871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47 Elipse"/>
          <p:cNvSpPr/>
          <p:nvPr/>
        </p:nvSpPr>
        <p:spPr>
          <a:xfrm>
            <a:off x="5192776" y="4361066"/>
            <a:ext cx="216024" cy="18871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48 Elipse"/>
          <p:cNvSpPr/>
          <p:nvPr/>
        </p:nvSpPr>
        <p:spPr>
          <a:xfrm>
            <a:off x="3438857" y="4343765"/>
            <a:ext cx="216024" cy="18871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49 Elipse"/>
          <p:cNvSpPr/>
          <p:nvPr/>
        </p:nvSpPr>
        <p:spPr>
          <a:xfrm>
            <a:off x="3416104" y="2917730"/>
            <a:ext cx="216024" cy="188710"/>
          </a:xfrm>
          <a:prstGeom prst="ellipse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0 CuadroTexto"/>
          <p:cNvSpPr txBox="1"/>
          <p:nvPr/>
        </p:nvSpPr>
        <p:spPr>
          <a:xfrm>
            <a:off x="5346672" y="4390667"/>
            <a:ext cx="1427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B0F0"/>
                </a:solidFill>
              </a:rPr>
              <a:t>HFR data</a:t>
            </a:r>
          </a:p>
        </p:txBody>
      </p:sp>
      <p:pic>
        <p:nvPicPr>
          <p:cNvPr id="52" name="0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4" b="863"/>
          <a:stretch/>
        </p:blipFill>
        <p:spPr bwMode="auto">
          <a:xfrm>
            <a:off x="1897246" y="5247459"/>
            <a:ext cx="5678725" cy="15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52 CuadroTexto"/>
          <p:cNvSpPr txBox="1"/>
          <p:nvPr/>
        </p:nvSpPr>
        <p:spPr>
          <a:xfrm>
            <a:off x="889549" y="483780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/>
              <a:t>Web catalogue</a:t>
            </a:r>
            <a:r>
              <a:rPr lang="es-ES"/>
              <a:t>:   </a:t>
            </a:r>
            <a:r>
              <a:rPr lang="en-US" u="sng">
                <a:hlinkClick r:id="rId7"/>
              </a:rPr>
              <a:t>http://opendap.puertos.es/thredds/catalog.html</a:t>
            </a:r>
            <a:endParaRPr lang="en-US"/>
          </a:p>
        </p:txBody>
      </p:sp>
      <p:cxnSp>
        <p:nvCxnSpPr>
          <p:cNvPr id="54" name="53 Conector recto de flecha"/>
          <p:cNvCxnSpPr/>
          <p:nvPr/>
        </p:nvCxnSpPr>
        <p:spPr>
          <a:xfrm>
            <a:off x="1951839" y="3329352"/>
            <a:ext cx="0" cy="15840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54 Grupo"/>
          <p:cNvGrpSpPr/>
          <p:nvPr/>
        </p:nvGrpSpPr>
        <p:grpSpPr>
          <a:xfrm>
            <a:off x="6323109" y="3208387"/>
            <a:ext cx="300082" cy="369332"/>
            <a:chOff x="6817264" y="325287"/>
            <a:chExt cx="300082" cy="369332"/>
          </a:xfrm>
        </p:grpSpPr>
        <p:sp>
          <p:nvSpPr>
            <p:cNvPr id="56" name="55 Rectángulo"/>
            <p:cNvSpPr>
              <a:spLocks noChangeAspect="1"/>
            </p:cNvSpPr>
            <p:nvPr/>
          </p:nvSpPr>
          <p:spPr>
            <a:xfrm>
              <a:off x="6876256" y="427167"/>
              <a:ext cx="180020" cy="18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6817264" y="3252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>
                  <a:solidFill>
                    <a:schemeClr val="bg1"/>
                  </a:solidFill>
                </a:rPr>
                <a:t>+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57 Grupo"/>
          <p:cNvGrpSpPr/>
          <p:nvPr/>
        </p:nvGrpSpPr>
        <p:grpSpPr>
          <a:xfrm>
            <a:off x="6321377" y="3474111"/>
            <a:ext cx="300082" cy="369332"/>
            <a:chOff x="6817264" y="325287"/>
            <a:chExt cx="300082" cy="369332"/>
          </a:xfrm>
        </p:grpSpPr>
        <p:sp>
          <p:nvSpPr>
            <p:cNvPr id="59" name="58 Rectángulo"/>
            <p:cNvSpPr>
              <a:spLocks noChangeAspect="1"/>
            </p:cNvSpPr>
            <p:nvPr/>
          </p:nvSpPr>
          <p:spPr>
            <a:xfrm>
              <a:off x="6876256" y="427167"/>
              <a:ext cx="180020" cy="18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6817264" y="3252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>
                  <a:solidFill>
                    <a:schemeClr val="bg1"/>
                  </a:solidFill>
                </a:rPr>
                <a:t>+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60 Grupo"/>
          <p:cNvGrpSpPr/>
          <p:nvPr/>
        </p:nvGrpSpPr>
        <p:grpSpPr>
          <a:xfrm>
            <a:off x="6321377" y="3747395"/>
            <a:ext cx="300082" cy="369332"/>
            <a:chOff x="6817264" y="325287"/>
            <a:chExt cx="300082" cy="369332"/>
          </a:xfrm>
        </p:grpSpPr>
        <p:sp>
          <p:nvSpPr>
            <p:cNvPr id="62" name="61 Rectángulo"/>
            <p:cNvSpPr>
              <a:spLocks noChangeAspect="1"/>
            </p:cNvSpPr>
            <p:nvPr/>
          </p:nvSpPr>
          <p:spPr>
            <a:xfrm>
              <a:off x="6876256" y="427167"/>
              <a:ext cx="180020" cy="18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62 CuadroTexto"/>
            <p:cNvSpPr txBox="1"/>
            <p:nvPr/>
          </p:nvSpPr>
          <p:spPr>
            <a:xfrm>
              <a:off x="6817264" y="3252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>
                  <a:solidFill>
                    <a:schemeClr val="bg1"/>
                  </a:solidFill>
                </a:rPr>
                <a:t>+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63 Grupo"/>
          <p:cNvGrpSpPr/>
          <p:nvPr/>
        </p:nvGrpSpPr>
        <p:grpSpPr>
          <a:xfrm>
            <a:off x="6321377" y="4005931"/>
            <a:ext cx="300082" cy="369332"/>
            <a:chOff x="6817264" y="325287"/>
            <a:chExt cx="300082" cy="369332"/>
          </a:xfrm>
        </p:grpSpPr>
        <p:sp>
          <p:nvSpPr>
            <p:cNvPr id="65" name="64 Rectángulo"/>
            <p:cNvSpPr>
              <a:spLocks noChangeAspect="1"/>
            </p:cNvSpPr>
            <p:nvPr/>
          </p:nvSpPr>
          <p:spPr>
            <a:xfrm>
              <a:off x="6876256" y="427167"/>
              <a:ext cx="180020" cy="18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65 CuadroTexto"/>
            <p:cNvSpPr txBox="1"/>
            <p:nvPr/>
          </p:nvSpPr>
          <p:spPr>
            <a:xfrm>
              <a:off x="6817264" y="3252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>
                  <a:solidFill>
                    <a:schemeClr val="bg1"/>
                  </a:solidFill>
                </a:rPr>
                <a:t>+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cxnSp>
        <p:nvCxnSpPr>
          <p:cNvPr id="67" name="66 Conector recto de flecha"/>
          <p:cNvCxnSpPr/>
          <p:nvPr/>
        </p:nvCxnSpPr>
        <p:spPr>
          <a:xfrm>
            <a:off x="4959336" y="2681809"/>
            <a:ext cx="121028" cy="95351"/>
          </a:xfrm>
          <a:prstGeom prst="straightConnector1">
            <a:avLst/>
          </a:prstGeom>
          <a:ln w="22225">
            <a:solidFill>
              <a:srgbClr val="0099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 de flecha"/>
          <p:cNvCxnSpPr/>
          <p:nvPr/>
        </p:nvCxnSpPr>
        <p:spPr>
          <a:xfrm>
            <a:off x="5593760" y="3598812"/>
            <a:ext cx="1" cy="218405"/>
          </a:xfrm>
          <a:prstGeom prst="straightConnector1">
            <a:avLst/>
          </a:prstGeom>
          <a:ln w="22225">
            <a:solidFill>
              <a:srgbClr val="0099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 de flecha"/>
          <p:cNvCxnSpPr/>
          <p:nvPr/>
        </p:nvCxnSpPr>
        <p:spPr>
          <a:xfrm flipH="1" flipV="1">
            <a:off x="3285032" y="3569995"/>
            <a:ext cx="8240" cy="248040"/>
          </a:xfrm>
          <a:prstGeom prst="straightConnector1">
            <a:avLst/>
          </a:prstGeom>
          <a:ln w="22225">
            <a:solidFill>
              <a:srgbClr val="0099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/>
          <p:nvPr/>
        </p:nvCxnSpPr>
        <p:spPr>
          <a:xfrm flipH="1">
            <a:off x="4324912" y="4871131"/>
            <a:ext cx="108191" cy="6955"/>
          </a:xfrm>
          <a:prstGeom prst="straightConnector1">
            <a:avLst/>
          </a:prstGeom>
          <a:ln w="22225">
            <a:solidFill>
              <a:srgbClr val="0099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 descr="C:\Users\PABLO\Desktop\download_3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8" b="11593"/>
          <a:stretch/>
        </p:blipFill>
        <p:spPr bwMode="auto">
          <a:xfrm>
            <a:off x="7409834" y="1438258"/>
            <a:ext cx="93179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0" y="1251344"/>
            <a:ext cx="9144000" cy="562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C:\Users\PABLO\Desktop\HFR-Storage\IEEE-2015\POSTER\LOGO PdE 2013 HORIZONT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49651"/>
          <a:stretch/>
        </p:blipFill>
        <p:spPr bwMode="auto">
          <a:xfrm>
            <a:off x="1" y="6394"/>
            <a:ext cx="2555775" cy="6447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PABLO\Desktop\HFR-Storage\IEEE-2015\POSTER\LOGO PdE 2013 HORIZONTAL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2" r="132"/>
          <a:stretch/>
        </p:blipFill>
        <p:spPr bwMode="auto">
          <a:xfrm>
            <a:off x="-5647" y="634336"/>
            <a:ext cx="2561423" cy="6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333640" y="99216"/>
            <a:ext cx="7056784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0" kern="1200">
                <a:solidFill>
                  <a:srgbClr val="59595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s-ES" sz="2600" b="1">
                <a:solidFill>
                  <a:schemeClr val="bg1"/>
                </a:solidFill>
              </a:rPr>
              <a:t>Applications:</a:t>
            </a:r>
          </a:p>
          <a:p>
            <a:r>
              <a:rPr lang="es-ES" sz="2600" b="1">
                <a:solidFill>
                  <a:schemeClr val="bg1"/>
                </a:solidFill>
              </a:rPr>
              <a:t>2.- Search and Rescue (SAR) operations</a:t>
            </a:r>
            <a:endParaRPr lang="es-ES" sz="2600" b="1" dirty="0">
              <a:solidFill>
                <a:schemeClr val="bg1"/>
              </a:solidFill>
            </a:endParaRPr>
          </a:p>
        </p:txBody>
      </p:sp>
      <p:pic>
        <p:nvPicPr>
          <p:cNvPr id="72" name="Picture 6" descr="C:\Users\PABLO\Desktop\TESIS FINAL\PPT\Images\SAR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08" y="1844824"/>
            <a:ext cx="1512000" cy="108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941364" y="2987072"/>
            <a:ext cx="598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HF radar data  </a:t>
            </a:r>
            <a:r>
              <a:rPr lang="en-US"/>
              <a:t>+  </a:t>
            </a:r>
            <a:r>
              <a:rPr lang="en-US" b="1">
                <a:solidFill>
                  <a:srgbClr val="0070C0"/>
                </a:solidFill>
              </a:rPr>
              <a:t>IBI and SAMPA outputs</a:t>
            </a:r>
            <a:r>
              <a:rPr lang="en-US"/>
              <a:t> </a:t>
            </a:r>
          </a:p>
          <a:p>
            <a:pPr algn="ctr"/>
            <a:r>
              <a:rPr lang="en-US"/>
              <a:t>Daily Ingested by the </a:t>
            </a:r>
            <a:r>
              <a:rPr lang="en-US" b="1" u="sng"/>
              <a:t>Environmental Data Server (EDS</a:t>
            </a:r>
            <a:r>
              <a:rPr lang="en-US"/>
              <a:t>)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2" t="10544" r="29259" b="70717"/>
          <a:stretch/>
        </p:blipFill>
        <p:spPr bwMode="auto">
          <a:xfrm>
            <a:off x="1303088" y="1842554"/>
            <a:ext cx="116099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3" t="7356" r="26646" b="10076"/>
          <a:stretch/>
        </p:blipFill>
        <p:spPr bwMode="auto">
          <a:xfrm>
            <a:off x="1220635" y="4599982"/>
            <a:ext cx="2122104" cy="216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718976" y="1335817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SASEMAR</a:t>
            </a:r>
            <a:r>
              <a:rPr lang="es-ES" sz="2200" b="1"/>
              <a:t>: The Spanish marine Safety agency</a:t>
            </a:r>
            <a:endParaRPr lang="en-US" sz="2200" b="1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8" t="35061" r="27157" b="44736"/>
          <a:stretch/>
        </p:blipFill>
        <p:spPr bwMode="auto">
          <a:xfrm>
            <a:off x="4732176" y="1847718"/>
            <a:ext cx="1454690" cy="108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8" t="65034" r="27157" b="14763"/>
          <a:stretch/>
        </p:blipFill>
        <p:spPr bwMode="auto">
          <a:xfrm>
            <a:off x="2615394" y="1828906"/>
            <a:ext cx="1454690" cy="108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Flecha: a la derecha 2"/>
          <p:cNvSpPr/>
          <p:nvPr/>
        </p:nvSpPr>
        <p:spPr>
          <a:xfrm>
            <a:off x="4190944" y="2321584"/>
            <a:ext cx="432000" cy="180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1982056" y="377974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Optimize SAR activities &amp; oil pollution preparedness 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524712" y="4120122"/>
            <a:ext cx="409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Critical areas like the </a:t>
            </a:r>
            <a:r>
              <a:rPr lang="en-US" b="1" u="sng"/>
              <a:t>Strait of Gibraltar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88098" y="5242848"/>
            <a:ext cx="300422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15 Conector recto"/>
          <p:cNvCxnSpPr/>
          <p:nvPr/>
        </p:nvCxnSpPr>
        <p:spPr>
          <a:xfrm flipV="1">
            <a:off x="2615394" y="4613630"/>
            <a:ext cx="2385334" cy="629218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2614136" y="5421696"/>
            <a:ext cx="2359296" cy="1338286"/>
          </a:xfrm>
          <a:prstGeom prst="line">
            <a:avLst/>
          </a:prstGeom>
          <a:ln w="25400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5" t="60723" r="45617" b="18357"/>
          <a:stretch/>
        </p:blipFill>
        <p:spPr bwMode="auto">
          <a:xfrm>
            <a:off x="5000728" y="4613630"/>
            <a:ext cx="3101544" cy="216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Flecha: a la derecha 2"/>
          <p:cNvSpPr/>
          <p:nvPr/>
        </p:nvSpPr>
        <p:spPr>
          <a:xfrm rot="5400000">
            <a:off x="4283106" y="3621825"/>
            <a:ext cx="243853" cy="180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3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0099FF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10382</TotalTime>
  <Words>1419</Words>
  <Application>Microsoft Office PowerPoint</Application>
  <PresentationFormat>Presentación en pantalla (4:3)</PresentationFormat>
  <Paragraphs>284</Paragraphs>
  <Slides>21</Slides>
  <Notes>21</Notes>
  <HiddenSlides>4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1_Thème Office</vt:lpstr>
      <vt:lpstr>1_Conception personnalisée</vt:lpstr>
      <vt:lpstr>Thème Office</vt:lpstr>
      <vt:lpstr>2_Conception personnalisée</vt:lpstr>
      <vt:lpstr>3_Conception personnalisée</vt:lpstr>
      <vt:lpstr>Diseño personalizado</vt:lpstr>
      <vt:lpstr>4_Conception personnalisée</vt:lpstr>
      <vt:lpstr>5_Conception personnalisée</vt:lpstr>
      <vt:lpstr>HF radar in Europe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fgs</dc:title>
  <dc:creator>Fabrice Messal</dc:creator>
  <cp:lastModifiedBy>pablo</cp:lastModifiedBy>
  <cp:revision>589</cp:revision>
  <cp:lastPrinted>2015-03-10T13:35:29Z</cp:lastPrinted>
  <dcterms:created xsi:type="dcterms:W3CDTF">2012-02-13T10:46:39Z</dcterms:created>
  <dcterms:modified xsi:type="dcterms:W3CDTF">2017-09-22T08:50:21Z</dcterms:modified>
</cp:coreProperties>
</file>